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notesMasterIdLst>
    <p:notesMasterId r:id="rId22"/>
  </p:notesMasterIdLst>
  <p:handoutMasterIdLst>
    <p:handoutMasterId r:id="rId23"/>
  </p:handoutMasterIdLst>
  <p:sldIdLst>
    <p:sldId id="273" r:id="rId2"/>
    <p:sldId id="274" r:id="rId3"/>
    <p:sldId id="256" r:id="rId4"/>
    <p:sldId id="279" r:id="rId5"/>
    <p:sldId id="280" r:id="rId6"/>
    <p:sldId id="264" r:id="rId7"/>
    <p:sldId id="265" r:id="rId8"/>
    <p:sldId id="276" r:id="rId9"/>
    <p:sldId id="258" r:id="rId10"/>
    <p:sldId id="283" r:id="rId11"/>
    <p:sldId id="266" r:id="rId12"/>
    <p:sldId id="278" r:id="rId13"/>
    <p:sldId id="268" r:id="rId14"/>
    <p:sldId id="275" r:id="rId15"/>
    <p:sldId id="272" r:id="rId16"/>
    <p:sldId id="285" r:id="rId17"/>
    <p:sldId id="284" r:id="rId18"/>
    <p:sldId id="286" r:id="rId19"/>
    <p:sldId id="281" r:id="rId20"/>
    <p:sldId id="28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theme" Target="theme/theme1.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viewProps" Target="viewProp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presProps" Target="presProp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handoutMaster" Target="handoutMasters/handoutMaster1.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notesMaster" Target="notesMasters/notesMaster1.xml" /><Relationship Id="rId27" Type="http://schemas.openxmlformats.org/officeDocument/2006/relationships/tableStyles" Target="tableStyles.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7A24C9-1859-412B-8E4A-6A351F8AB1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C6EB1344-7A1B-485C-8BFE-37076F5FAFC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1492EFB-6A2A-497C-8A98-9A6D359E93B8}" type="datetimeFigureOut">
              <a:rPr lang="en-IN" smtClean="0"/>
              <a:t>22-06-2021</a:t>
            </a:fld>
            <a:endParaRPr lang="en-IN"/>
          </a:p>
        </p:txBody>
      </p:sp>
      <p:sp>
        <p:nvSpPr>
          <p:cNvPr id="4" name="Footer Placeholder 3">
            <a:extLst>
              <a:ext uri="{FF2B5EF4-FFF2-40B4-BE49-F238E27FC236}">
                <a16:creationId xmlns:a16="http://schemas.microsoft.com/office/drawing/2014/main" id="{980AB131-0E7E-41AC-8BCD-E0AE8EC937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DEPARTMENT OF MCA , RIT KOTTAYAM</a:t>
            </a:r>
            <a:endParaRPr lang="en-IN"/>
          </a:p>
        </p:txBody>
      </p:sp>
      <p:sp>
        <p:nvSpPr>
          <p:cNvPr id="5" name="Slide Number Placeholder 4">
            <a:extLst>
              <a:ext uri="{FF2B5EF4-FFF2-40B4-BE49-F238E27FC236}">
                <a16:creationId xmlns:a16="http://schemas.microsoft.com/office/drawing/2014/main" id="{5AD7390D-BCC9-439D-8195-9675DEB6F53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D4F135-60CA-47F6-9B5D-694750CBBF0A}" type="slidenum">
              <a:rPr lang="en-IN" smtClean="0"/>
              <a:t>‹#›</a:t>
            </a:fld>
            <a:endParaRPr lang="en-IN"/>
          </a:p>
        </p:txBody>
      </p:sp>
    </p:spTree>
    <p:extLst>
      <p:ext uri="{BB962C8B-B14F-4D97-AF65-F5344CB8AC3E}">
        <p14:creationId xmlns:p14="http://schemas.microsoft.com/office/powerpoint/2010/main" val="2980522932"/>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4.gif>
</file>

<file path=ppt/media/image2.png>
</file>

<file path=ppt/media/image3.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15C07F-CA17-4AB5-AAD9-F41383B24F65}" type="datetimeFigureOut">
              <a:rPr lang="en-IN" smtClean="0"/>
              <a:t>22-06-2021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DEPARTMENT OF MCA , RIT KOTTAYAM</a:t>
            </a:r>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A4D174-EFAD-4F2C-BE8B-D065A34D4D2E}" type="slidenum">
              <a:rPr lang="en-IN" smtClean="0"/>
              <a:t>‹#›</a:t>
            </a:fld>
            <a:endParaRPr lang="en-IN"/>
          </a:p>
        </p:txBody>
      </p:sp>
    </p:spTree>
    <p:extLst>
      <p:ext uri="{BB962C8B-B14F-4D97-AF65-F5344CB8AC3E}">
        <p14:creationId xmlns:p14="http://schemas.microsoft.com/office/powerpoint/2010/main" val="3950364908"/>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4"/>
          </p:nvPr>
        </p:nvSpPr>
        <p:spPr/>
        <p:txBody>
          <a:bodyPr/>
          <a:lstStyle/>
          <a:p>
            <a:r>
              <a:rPr lang="en-US"/>
              <a:t>DEPARTMENT OF MCA , RIT KOTTAYAM</a:t>
            </a:r>
            <a:endParaRPr lang="en-IN"/>
          </a:p>
        </p:txBody>
      </p:sp>
      <p:sp>
        <p:nvSpPr>
          <p:cNvPr id="5" name="Slide Number Placeholder 4"/>
          <p:cNvSpPr>
            <a:spLocks noGrp="1"/>
          </p:cNvSpPr>
          <p:nvPr>
            <p:ph type="sldNum" sz="quarter" idx="5"/>
          </p:nvPr>
        </p:nvSpPr>
        <p:spPr/>
        <p:txBody>
          <a:bodyPr/>
          <a:lstStyle/>
          <a:p>
            <a:fld id="{28A4D174-EFAD-4F2C-BE8B-D065A34D4D2E}" type="slidenum">
              <a:rPr lang="en-IN" smtClean="0"/>
              <a:t>14</a:t>
            </a:fld>
            <a:endParaRPr lang="en-IN"/>
          </a:p>
        </p:txBody>
      </p:sp>
    </p:spTree>
    <p:extLst>
      <p:ext uri="{BB962C8B-B14F-4D97-AF65-F5344CB8AC3E}">
        <p14:creationId xmlns:p14="http://schemas.microsoft.com/office/powerpoint/2010/main" val="2267148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09169-945E-4D63-B50D-2EC29E810E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B685B38-4B16-47FD-8BF4-55CAB19092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265D9B6-B581-4CDF-B5AC-56EF165821AD}"/>
              </a:ext>
            </a:extLst>
          </p:cNvPr>
          <p:cNvSpPr>
            <a:spLocks noGrp="1"/>
          </p:cNvSpPr>
          <p:nvPr>
            <p:ph type="dt" sz="half" idx="10"/>
          </p:nvPr>
        </p:nvSpPr>
        <p:spPr/>
        <p:txBody>
          <a:bodyPr/>
          <a:lstStyle/>
          <a:p>
            <a:fld id="{A43199E8-30AC-4472-8904-FC8A070854B1}" type="datetime1">
              <a:rPr lang="en-IN" smtClean="0"/>
              <a:t>22-06-2021</a:t>
            </a:fld>
            <a:endParaRPr lang="en-IN"/>
          </a:p>
        </p:txBody>
      </p:sp>
      <p:sp>
        <p:nvSpPr>
          <p:cNvPr id="5" name="Footer Placeholder 4">
            <a:extLst>
              <a:ext uri="{FF2B5EF4-FFF2-40B4-BE49-F238E27FC236}">
                <a16:creationId xmlns:a16="http://schemas.microsoft.com/office/drawing/2014/main" id="{F5AC0895-0FF4-4646-842F-9FBFFF38018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1D12E6-FC9F-42FB-A41B-1A40AAC938DB}"/>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3810164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008AB-738B-479B-8FD2-277BA6EF8EC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3B404C7-EDDB-43F5-A3BE-EB6878E3CF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39FAEF-D909-4F82-BEEF-08A8BC688E47}"/>
              </a:ext>
            </a:extLst>
          </p:cNvPr>
          <p:cNvSpPr>
            <a:spLocks noGrp="1"/>
          </p:cNvSpPr>
          <p:nvPr>
            <p:ph type="dt" sz="half" idx="10"/>
          </p:nvPr>
        </p:nvSpPr>
        <p:spPr/>
        <p:txBody>
          <a:bodyPr/>
          <a:lstStyle/>
          <a:p>
            <a:fld id="{5E0CF8D1-B7F1-4181-95FE-9E8C66FC7065}" type="datetime1">
              <a:rPr lang="en-IN" smtClean="0"/>
              <a:t>22-06-2021</a:t>
            </a:fld>
            <a:endParaRPr lang="en-IN"/>
          </a:p>
        </p:txBody>
      </p:sp>
      <p:sp>
        <p:nvSpPr>
          <p:cNvPr id="5" name="Footer Placeholder 4">
            <a:extLst>
              <a:ext uri="{FF2B5EF4-FFF2-40B4-BE49-F238E27FC236}">
                <a16:creationId xmlns:a16="http://schemas.microsoft.com/office/drawing/2014/main" id="{830D9C2C-FCB2-45FD-855F-53951D4AC56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5E0A676-D940-4B10-BA90-02B50AFFC480}"/>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1814564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833895-43C0-4196-9FBE-4D54B1A3F7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8C5DEE1-91C3-4AC0-9671-162F270494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ED525A-3F79-44B6-BDE3-C0F728795AB8}"/>
              </a:ext>
            </a:extLst>
          </p:cNvPr>
          <p:cNvSpPr>
            <a:spLocks noGrp="1"/>
          </p:cNvSpPr>
          <p:nvPr>
            <p:ph type="dt" sz="half" idx="10"/>
          </p:nvPr>
        </p:nvSpPr>
        <p:spPr/>
        <p:txBody>
          <a:bodyPr/>
          <a:lstStyle/>
          <a:p>
            <a:fld id="{9D03EAC9-62CA-42AB-9551-FC6FF15743D7}" type="datetime1">
              <a:rPr lang="en-IN" smtClean="0"/>
              <a:t>22-06-2021</a:t>
            </a:fld>
            <a:endParaRPr lang="en-IN"/>
          </a:p>
        </p:txBody>
      </p:sp>
      <p:sp>
        <p:nvSpPr>
          <p:cNvPr id="5" name="Footer Placeholder 4">
            <a:extLst>
              <a:ext uri="{FF2B5EF4-FFF2-40B4-BE49-F238E27FC236}">
                <a16:creationId xmlns:a16="http://schemas.microsoft.com/office/drawing/2014/main" id="{0B3D8B27-5A45-4016-A830-8B957D56FE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5A75703-CB50-4B96-B49B-8CBB1C8D6C5A}"/>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1039992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A949E-F870-4DB0-8949-9E60705582A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4F54859-FAEA-4F53-9C83-B38CAD1465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46FE1E-7A2B-4ED2-B91B-C9FA7E0541CB}"/>
              </a:ext>
            </a:extLst>
          </p:cNvPr>
          <p:cNvSpPr>
            <a:spLocks noGrp="1"/>
          </p:cNvSpPr>
          <p:nvPr>
            <p:ph type="dt" sz="half" idx="10"/>
          </p:nvPr>
        </p:nvSpPr>
        <p:spPr/>
        <p:txBody>
          <a:bodyPr/>
          <a:lstStyle/>
          <a:p>
            <a:fld id="{7DDF63E2-677D-4676-8F3E-191E8EA1B96F}" type="datetime1">
              <a:rPr lang="en-IN" smtClean="0"/>
              <a:t>22-06-2021</a:t>
            </a:fld>
            <a:endParaRPr lang="en-IN"/>
          </a:p>
        </p:txBody>
      </p:sp>
      <p:sp>
        <p:nvSpPr>
          <p:cNvPr id="5" name="Footer Placeholder 4">
            <a:extLst>
              <a:ext uri="{FF2B5EF4-FFF2-40B4-BE49-F238E27FC236}">
                <a16:creationId xmlns:a16="http://schemas.microsoft.com/office/drawing/2014/main" id="{9C78F279-3A12-4171-809A-B192D5AE13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BA36364-58A8-4EBB-A07C-37A5F00F7D31}"/>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3725584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3B10F-21AA-46A2-87A2-260D322666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C873EA6-6743-41C2-9001-083ABDDDFF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FAF30ED-CAA8-4B27-83CD-F1047B5D46A0}"/>
              </a:ext>
            </a:extLst>
          </p:cNvPr>
          <p:cNvSpPr>
            <a:spLocks noGrp="1"/>
          </p:cNvSpPr>
          <p:nvPr>
            <p:ph type="dt" sz="half" idx="10"/>
          </p:nvPr>
        </p:nvSpPr>
        <p:spPr/>
        <p:txBody>
          <a:bodyPr/>
          <a:lstStyle/>
          <a:p>
            <a:fld id="{F072C887-3D33-4A4C-8BC4-FDD3DBEAC2E4}" type="datetime1">
              <a:rPr lang="en-IN" smtClean="0"/>
              <a:t>22-06-2021</a:t>
            </a:fld>
            <a:endParaRPr lang="en-IN"/>
          </a:p>
        </p:txBody>
      </p:sp>
      <p:sp>
        <p:nvSpPr>
          <p:cNvPr id="5" name="Footer Placeholder 4">
            <a:extLst>
              <a:ext uri="{FF2B5EF4-FFF2-40B4-BE49-F238E27FC236}">
                <a16:creationId xmlns:a16="http://schemas.microsoft.com/office/drawing/2014/main" id="{E9B6C9F6-495C-4A09-B32D-3008A7546C2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32F1ECB-682C-4D8F-BEA3-C50931A1737E}"/>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26404389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E4414-F9FC-4250-8B0F-1A7BA3195B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8D3FFA4-2EDA-4DDB-9EB9-290B251F86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DD16177-7940-4E15-B193-324D7EAE30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D56FDB9-2C9C-4DCE-9EFA-566F3FBE59E7}"/>
              </a:ext>
            </a:extLst>
          </p:cNvPr>
          <p:cNvSpPr>
            <a:spLocks noGrp="1"/>
          </p:cNvSpPr>
          <p:nvPr>
            <p:ph type="dt" sz="half" idx="10"/>
          </p:nvPr>
        </p:nvSpPr>
        <p:spPr/>
        <p:txBody>
          <a:bodyPr/>
          <a:lstStyle/>
          <a:p>
            <a:fld id="{EEF2C1BE-201F-4E34-B893-C148607634CB}" type="datetime1">
              <a:rPr lang="en-IN" smtClean="0"/>
              <a:t>22-06-2021</a:t>
            </a:fld>
            <a:endParaRPr lang="en-IN"/>
          </a:p>
        </p:txBody>
      </p:sp>
      <p:sp>
        <p:nvSpPr>
          <p:cNvPr id="6" name="Footer Placeholder 5">
            <a:extLst>
              <a:ext uri="{FF2B5EF4-FFF2-40B4-BE49-F238E27FC236}">
                <a16:creationId xmlns:a16="http://schemas.microsoft.com/office/drawing/2014/main" id="{E5ABFD6A-0F74-45F3-B7EE-E696D81927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A767343-73BC-447A-8FFF-B07B11658615}"/>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1819084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66FC6-41CE-4515-9BDF-A7801CBABA2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73B9C6D-08E3-420A-81DD-F2F84E5EBA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C864B1-9704-47C5-9CFF-536D6430EF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F202756-A978-4F53-BDDB-10FD344A8D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F184A2-8E13-4D4C-B363-20D08AC554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0BCDF9F-C0BA-4125-9350-481C4AC3677C}"/>
              </a:ext>
            </a:extLst>
          </p:cNvPr>
          <p:cNvSpPr>
            <a:spLocks noGrp="1"/>
          </p:cNvSpPr>
          <p:nvPr>
            <p:ph type="dt" sz="half" idx="10"/>
          </p:nvPr>
        </p:nvSpPr>
        <p:spPr/>
        <p:txBody>
          <a:bodyPr/>
          <a:lstStyle/>
          <a:p>
            <a:fld id="{2E13AAD0-A6D4-497A-8D3E-77DD97513682}" type="datetime1">
              <a:rPr lang="en-IN" smtClean="0"/>
              <a:t>22-06-2021</a:t>
            </a:fld>
            <a:endParaRPr lang="en-IN"/>
          </a:p>
        </p:txBody>
      </p:sp>
      <p:sp>
        <p:nvSpPr>
          <p:cNvPr id="8" name="Footer Placeholder 7">
            <a:extLst>
              <a:ext uri="{FF2B5EF4-FFF2-40B4-BE49-F238E27FC236}">
                <a16:creationId xmlns:a16="http://schemas.microsoft.com/office/drawing/2014/main" id="{EDE94395-C866-496D-B086-3003FD3A9E4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574391-F2E5-43C0-B412-E2E383877CEA}"/>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2870313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55DBF-7B6F-4553-BD52-2A2787658C9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607481F-E253-40C2-B48E-33F03BE85E61}"/>
              </a:ext>
            </a:extLst>
          </p:cNvPr>
          <p:cNvSpPr>
            <a:spLocks noGrp="1"/>
          </p:cNvSpPr>
          <p:nvPr>
            <p:ph type="dt" sz="half" idx="10"/>
          </p:nvPr>
        </p:nvSpPr>
        <p:spPr/>
        <p:txBody>
          <a:bodyPr/>
          <a:lstStyle/>
          <a:p>
            <a:fld id="{282E9E43-A31E-4B14-896F-01574BDFB9EA}" type="datetime1">
              <a:rPr lang="en-IN" smtClean="0"/>
              <a:t>22-06-2021</a:t>
            </a:fld>
            <a:endParaRPr lang="en-IN"/>
          </a:p>
        </p:txBody>
      </p:sp>
      <p:sp>
        <p:nvSpPr>
          <p:cNvPr id="4" name="Footer Placeholder 3">
            <a:extLst>
              <a:ext uri="{FF2B5EF4-FFF2-40B4-BE49-F238E27FC236}">
                <a16:creationId xmlns:a16="http://schemas.microsoft.com/office/drawing/2014/main" id="{DBBA085D-89C4-402E-84A3-7B21C571536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500B0A6-8DE1-4CFF-8131-687C871D1196}"/>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884533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B8E2F1-BF08-4627-9038-888FB1FBF0E9}"/>
              </a:ext>
            </a:extLst>
          </p:cNvPr>
          <p:cNvSpPr>
            <a:spLocks noGrp="1"/>
          </p:cNvSpPr>
          <p:nvPr>
            <p:ph type="dt" sz="half" idx="10"/>
          </p:nvPr>
        </p:nvSpPr>
        <p:spPr/>
        <p:txBody>
          <a:bodyPr/>
          <a:lstStyle/>
          <a:p>
            <a:fld id="{7A459409-08F3-4B46-90E4-4F6C552A3F5D}" type="datetime1">
              <a:rPr lang="en-IN" smtClean="0"/>
              <a:t>22-06-2021</a:t>
            </a:fld>
            <a:endParaRPr lang="en-IN"/>
          </a:p>
        </p:txBody>
      </p:sp>
      <p:sp>
        <p:nvSpPr>
          <p:cNvPr id="3" name="Footer Placeholder 2">
            <a:extLst>
              <a:ext uri="{FF2B5EF4-FFF2-40B4-BE49-F238E27FC236}">
                <a16:creationId xmlns:a16="http://schemas.microsoft.com/office/drawing/2014/main" id="{EF23F406-DBA9-4050-A00A-4A097839107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2E27859-70AB-404C-9F39-C97153A38C91}"/>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421291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1BB29-C9F5-4264-999E-50DBEE2FB5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5D31BAF-ED40-43B6-9822-6B0F2D6A4F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FFE2627-8025-4BD4-8A0B-994C3A1B05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093C85-809A-430C-ADDC-893EDEF89C8A}"/>
              </a:ext>
            </a:extLst>
          </p:cNvPr>
          <p:cNvSpPr>
            <a:spLocks noGrp="1"/>
          </p:cNvSpPr>
          <p:nvPr>
            <p:ph type="dt" sz="half" idx="10"/>
          </p:nvPr>
        </p:nvSpPr>
        <p:spPr/>
        <p:txBody>
          <a:bodyPr/>
          <a:lstStyle/>
          <a:p>
            <a:fld id="{F6325FEB-7B20-40C4-91F8-E73ACE8FD958}" type="datetime1">
              <a:rPr lang="en-IN" smtClean="0"/>
              <a:t>22-06-2021</a:t>
            </a:fld>
            <a:endParaRPr lang="en-IN"/>
          </a:p>
        </p:txBody>
      </p:sp>
      <p:sp>
        <p:nvSpPr>
          <p:cNvPr id="6" name="Footer Placeholder 5">
            <a:extLst>
              <a:ext uri="{FF2B5EF4-FFF2-40B4-BE49-F238E27FC236}">
                <a16:creationId xmlns:a16="http://schemas.microsoft.com/office/drawing/2014/main" id="{6FE4286A-E20E-44AF-8921-F98BC6F817B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CDDC5EF-D9D9-4327-B030-8CDED0B3AA97}"/>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2960348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A8D09-663E-4CAD-A3D7-BCB014FA10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C61D67B-630A-4EAE-B0B4-5FB046089BE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A39877-2C6A-4372-9E5C-8CD6B68566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0AAE79-053F-454C-8BFD-F97B1D733D8C}"/>
              </a:ext>
            </a:extLst>
          </p:cNvPr>
          <p:cNvSpPr>
            <a:spLocks noGrp="1"/>
          </p:cNvSpPr>
          <p:nvPr>
            <p:ph type="dt" sz="half" idx="10"/>
          </p:nvPr>
        </p:nvSpPr>
        <p:spPr/>
        <p:txBody>
          <a:bodyPr/>
          <a:lstStyle/>
          <a:p>
            <a:fld id="{ADDC21AF-E0BF-4539-ABDC-474B124E83C8}" type="datetime1">
              <a:rPr lang="en-IN" smtClean="0"/>
              <a:t>22-06-2021</a:t>
            </a:fld>
            <a:endParaRPr lang="en-IN"/>
          </a:p>
        </p:txBody>
      </p:sp>
      <p:sp>
        <p:nvSpPr>
          <p:cNvPr id="6" name="Footer Placeholder 5">
            <a:extLst>
              <a:ext uri="{FF2B5EF4-FFF2-40B4-BE49-F238E27FC236}">
                <a16:creationId xmlns:a16="http://schemas.microsoft.com/office/drawing/2014/main" id="{BF1A90D3-8A31-45E8-8321-DB291B1B905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A368B6D-7043-4926-9F97-5BA115869FA7}"/>
              </a:ext>
            </a:extLst>
          </p:cNvPr>
          <p:cNvSpPr>
            <a:spLocks noGrp="1"/>
          </p:cNvSpPr>
          <p:nvPr>
            <p:ph type="sldNum" sz="quarter" idx="12"/>
          </p:nvPr>
        </p:nvSpPr>
        <p:spPr/>
        <p:txBody>
          <a:bodyPr/>
          <a:lstStyle/>
          <a:p>
            <a:fld id="{6D4E0843-C071-4A3E-99BA-3D2B79BB5FE5}" type="slidenum">
              <a:rPr lang="en-IN" smtClean="0"/>
              <a:t>‹#›</a:t>
            </a:fld>
            <a:endParaRPr lang="en-IN"/>
          </a:p>
        </p:txBody>
      </p:sp>
    </p:spTree>
    <p:extLst>
      <p:ext uri="{BB962C8B-B14F-4D97-AF65-F5344CB8AC3E}">
        <p14:creationId xmlns:p14="http://schemas.microsoft.com/office/powerpoint/2010/main" val="232683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37C3BC-453C-4A24-B712-1ED5E72E5C3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88664C4-ECDF-4314-9D5C-2A7CB453DB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C6848C-CC72-4E53-9581-105BE2188F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8F50EA-3EDC-41DC-9D22-EB7420341552}" type="datetime1">
              <a:rPr lang="en-IN" smtClean="0"/>
              <a:t>22-06-2021</a:t>
            </a:fld>
            <a:endParaRPr lang="en-IN"/>
          </a:p>
        </p:txBody>
      </p:sp>
      <p:sp>
        <p:nvSpPr>
          <p:cNvPr id="5" name="Footer Placeholder 4">
            <a:extLst>
              <a:ext uri="{FF2B5EF4-FFF2-40B4-BE49-F238E27FC236}">
                <a16:creationId xmlns:a16="http://schemas.microsoft.com/office/drawing/2014/main" id="{604A9A01-478A-4271-93A8-A38AF9F236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B928337-474E-4DB3-99E7-62B2FA2B1A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4E0843-C071-4A3E-99BA-3D2B79BB5FE5}" type="slidenum">
              <a:rPr lang="en-IN" smtClean="0"/>
              <a:t>‹#›</a:t>
            </a:fld>
            <a:endParaRPr lang="en-IN"/>
          </a:p>
        </p:txBody>
      </p:sp>
    </p:spTree>
    <p:extLst>
      <p:ext uri="{BB962C8B-B14F-4D97-AF65-F5344CB8AC3E}">
        <p14:creationId xmlns:p14="http://schemas.microsoft.com/office/powerpoint/2010/main" val="2250285967"/>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7.xml" /></Relationships>
</file>

<file path=ppt/slides/_rels/slide10.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4.xml" /></Relationships>
</file>

<file path=ppt/slides/_rels/slide11.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7.xml" /></Relationships>
</file>

<file path=ppt/slides/_rels/slide14.xml.rels><?xml version="1.0" encoding="UTF-8" standalone="yes"?>
<Relationships xmlns="http://schemas.openxmlformats.org/package/2006/relationships"><Relationship Id="rId3" Type="http://schemas.openxmlformats.org/officeDocument/2006/relationships/image" Target="../media/image8.jpeg" /><Relationship Id="rId2" Type="http://schemas.openxmlformats.org/officeDocument/2006/relationships/notesSlide" Target="../notesSlides/notesSlide1.xml" /><Relationship Id="rId1" Type="http://schemas.openxmlformats.org/officeDocument/2006/relationships/slideLayout" Target="../slideLayouts/slideLayout2.xml" /><Relationship Id="rId4" Type="http://schemas.openxmlformats.org/officeDocument/2006/relationships/image" Target="../media/image9.png" /></Relationships>
</file>

<file path=ppt/slides/_rels/slide15.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image" Target="../media/image11.png"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8.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7.xml" /></Relationships>
</file>

<file path=ppt/slides/_rels/slide19.xml.rels><?xml version="1.0" encoding="UTF-8" standalone="yes"?>
<Relationships xmlns="http://schemas.openxmlformats.org/package/2006/relationships"><Relationship Id="rId2" Type="http://schemas.openxmlformats.org/officeDocument/2006/relationships/image" Target="../media/image14.gif" /><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3" Type="http://schemas.openxmlformats.org/officeDocument/2006/relationships/hyperlink" Target="https://techterms.com/definition/hardware" TargetMode="External" /><Relationship Id="rId2" Type="http://schemas.openxmlformats.org/officeDocument/2006/relationships/hyperlink" Target="https://techterms.com/definition/software" TargetMode="External" /><Relationship Id="rId1" Type="http://schemas.openxmlformats.org/officeDocument/2006/relationships/slideLayout" Target="../slideLayouts/slideLayout2.xml" /><Relationship Id="rId4" Type="http://schemas.openxmlformats.org/officeDocument/2006/relationships/hyperlink" Target="https://techterms.com/definition/program" TargetMode="External" /></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General_Motors" TargetMode="External" /><Relationship Id="rId2" Type="http://schemas.openxmlformats.org/officeDocument/2006/relationships/hyperlink" Target="https://en.wikipedia.org/wiki/GM-NAA_I/O" TargetMode="External" /><Relationship Id="rId1" Type="http://schemas.openxmlformats.org/officeDocument/2006/relationships/slideLayout" Target="../slideLayouts/slideLayout7.xml" /><Relationship Id="rId5" Type="http://schemas.openxmlformats.org/officeDocument/2006/relationships/hyperlink" Target="https://en.wikipedia.org/wiki/IBM_704" TargetMode="External" /><Relationship Id="rId4" Type="http://schemas.openxmlformats.org/officeDocument/2006/relationships/hyperlink" Target="https://en.wikipedia.org/wiki/History_of_operating_systems#cite_note-4" TargetMode="External" /></Relationships>
</file>

<file path=ppt/slides/_rels/slide9.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Congratulations on Passing the Bar Exam ... | Congratulations images,  Congratulations pictures, Congratulations quotes">
            <a:extLst>
              <a:ext uri="{FF2B5EF4-FFF2-40B4-BE49-F238E27FC236}">
                <a16:creationId xmlns:a16="http://schemas.microsoft.com/office/drawing/2014/main" id="{42C43405-3BD1-48B0-B7C7-E649DE09AE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600" y="0"/>
            <a:ext cx="122936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A30439C9-D63C-40D2-94BA-B8F0D1D15E0E}"/>
              </a:ext>
            </a:extLst>
          </p:cNvPr>
          <p:cNvSpPr>
            <a:spLocks noGrp="1"/>
          </p:cNvSpPr>
          <p:nvPr>
            <p:ph type="sldNum" sz="quarter" idx="12"/>
          </p:nvPr>
        </p:nvSpPr>
        <p:spPr/>
        <p:txBody>
          <a:bodyPr/>
          <a:lstStyle/>
          <a:p>
            <a:fld id="{6D4E0843-C071-4A3E-99BA-3D2B79BB5FE5}" type="slidenum">
              <a:rPr lang="en-IN" smtClean="0"/>
              <a:t>1</a:t>
            </a:fld>
            <a:endParaRPr lang="en-IN"/>
          </a:p>
        </p:txBody>
      </p:sp>
    </p:spTree>
    <p:extLst>
      <p:ext uri="{BB962C8B-B14F-4D97-AF65-F5344CB8AC3E}">
        <p14:creationId xmlns:p14="http://schemas.microsoft.com/office/powerpoint/2010/main" val="2369421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2FEF4BC-4D06-4FEF-A163-DD86CFD8C8E8}"/>
              </a:ext>
            </a:extLst>
          </p:cNvPr>
          <p:cNvSpPr txBox="1"/>
          <p:nvPr/>
        </p:nvSpPr>
        <p:spPr>
          <a:xfrm>
            <a:off x="1727200" y="716280"/>
            <a:ext cx="8798560" cy="914400"/>
          </a:xfrm>
          <a:prstGeom prst="rect">
            <a:avLst/>
          </a:prstGeom>
          <a:noFill/>
        </p:spPr>
        <p:txBody>
          <a:bodyPr wrap="square" rtlCol="0">
            <a:spAutoFit/>
          </a:bodyPr>
          <a:lstStyle/>
          <a:p>
            <a:endParaRPr lang="en-IN" dirty="0"/>
          </a:p>
        </p:txBody>
      </p:sp>
      <p:sp>
        <p:nvSpPr>
          <p:cNvPr id="5" name="Title 4">
            <a:extLst>
              <a:ext uri="{FF2B5EF4-FFF2-40B4-BE49-F238E27FC236}">
                <a16:creationId xmlns:a16="http://schemas.microsoft.com/office/drawing/2014/main" id="{5F6FFB16-FB1D-46E1-932A-165758387D71}"/>
              </a:ext>
            </a:extLst>
          </p:cNvPr>
          <p:cNvSpPr>
            <a:spLocks noGrp="1"/>
          </p:cNvSpPr>
          <p:nvPr>
            <p:ph type="title"/>
          </p:nvPr>
        </p:nvSpPr>
        <p:spPr/>
        <p:txBody>
          <a:bodyPr/>
          <a:lstStyle/>
          <a:p>
            <a:r>
              <a:rPr lang="en-US" b="1" dirty="0">
                <a:solidFill>
                  <a:srgbClr val="00B0F0"/>
                </a:solidFill>
                <a:latin typeface="Aharoni" panose="02010803020104030203" pitchFamily="2" charset="-79"/>
                <a:cs typeface="Aharoni" panose="02010803020104030203" pitchFamily="2" charset="-79"/>
              </a:rPr>
              <a:t>FEW POINTS ABOUT BIOS</a:t>
            </a:r>
            <a:endParaRPr lang="en-IN" b="1" dirty="0">
              <a:solidFill>
                <a:srgbClr val="00B0F0"/>
              </a:solidFill>
              <a:latin typeface="Aharoni" panose="02010803020104030203" pitchFamily="2" charset="-79"/>
              <a:cs typeface="Aharoni" panose="02010803020104030203" pitchFamily="2" charset="-79"/>
            </a:endParaRPr>
          </a:p>
        </p:txBody>
      </p:sp>
      <p:pic>
        <p:nvPicPr>
          <p:cNvPr id="8" name="Content Placeholder 7">
            <a:extLst>
              <a:ext uri="{FF2B5EF4-FFF2-40B4-BE49-F238E27FC236}">
                <a16:creationId xmlns:a16="http://schemas.microsoft.com/office/drawing/2014/main" id="{F49E16F9-5614-4AC0-8A25-A94A1954BE8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411537"/>
            <a:ext cx="5181600" cy="3179513"/>
          </a:xfrm>
        </p:spPr>
      </p:pic>
      <p:sp>
        <p:nvSpPr>
          <p:cNvPr id="9" name="Content Placeholder 8">
            <a:extLst>
              <a:ext uri="{FF2B5EF4-FFF2-40B4-BE49-F238E27FC236}">
                <a16:creationId xmlns:a16="http://schemas.microsoft.com/office/drawing/2014/main" id="{060413F2-4D82-47C1-A532-FA54A66D7DD6}"/>
              </a:ext>
            </a:extLst>
          </p:cNvPr>
          <p:cNvSpPr>
            <a:spLocks noGrp="1"/>
          </p:cNvSpPr>
          <p:nvPr>
            <p:ph sz="half" idx="2"/>
          </p:nvPr>
        </p:nvSpPr>
        <p:spPr/>
        <p:txBody>
          <a:bodyPr/>
          <a:lstStyle/>
          <a:p>
            <a:pPr marL="0" indent="0">
              <a:buNone/>
            </a:pPr>
            <a:endParaRPr lang="en-US" dirty="0"/>
          </a:p>
          <a:p>
            <a:pPr marL="0" indent="0">
              <a:buNone/>
            </a:pPr>
            <a:endParaRPr lang="en-IN" dirty="0"/>
          </a:p>
        </p:txBody>
      </p:sp>
      <p:sp>
        <p:nvSpPr>
          <p:cNvPr id="4" name="Slide Number Placeholder 3">
            <a:extLst>
              <a:ext uri="{FF2B5EF4-FFF2-40B4-BE49-F238E27FC236}">
                <a16:creationId xmlns:a16="http://schemas.microsoft.com/office/drawing/2014/main" id="{5EB43277-202A-4775-9B7E-5FBC6435016B}"/>
              </a:ext>
            </a:extLst>
          </p:cNvPr>
          <p:cNvSpPr>
            <a:spLocks noGrp="1"/>
          </p:cNvSpPr>
          <p:nvPr>
            <p:ph type="sldNum" sz="quarter" idx="12"/>
          </p:nvPr>
        </p:nvSpPr>
        <p:spPr/>
        <p:txBody>
          <a:bodyPr/>
          <a:lstStyle/>
          <a:p>
            <a:fld id="{6D4E0843-C071-4A3E-99BA-3D2B79BB5FE5}" type="slidenum">
              <a:rPr lang="en-IN" smtClean="0"/>
              <a:t>10</a:t>
            </a:fld>
            <a:endParaRPr lang="en-IN"/>
          </a:p>
        </p:txBody>
      </p:sp>
    </p:spTree>
    <p:extLst>
      <p:ext uri="{BB962C8B-B14F-4D97-AF65-F5344CB8AC3E}">
        <p14:creationId xmlns:p14="http://schemas.microsoft.com/office/powerpoint/2010/main" val="15631717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716FA-F9A7-4006-BAD0-E3D9D778D15C}"/>
              </a:ext>
            </a:extLst>
          </p:cNvPr>
          <p:cNvSpPr>
            <a:spLocks noGrp="1"/>
          </p:cNvSpPr>
          <p:nvPr>
            <p:ph type="title"/>
          </p:nvPr>
        </p:nvSpPr>
        <p:spPr/>
        <p:txBody>
          <a:bodyPr/>
          <a:lstStyle/>
          <a:p>
            <a:r>
              <a:rPr lang="en-US" b="1" dirty="0">
                <a:solidFill>
                  <a:srgbClr val="00B0F0"/>
                </a:solidFill>
              </a:rPr>
              <a:t>How OS is loaded into memory  using  only HARD DISK?</a:t>
            </a:r>
            <a:endParaRPr lang="en-IN" b="1" dirty="0">
              <a:solidFill>
                <a:srgbClr val="00B0F0"/>
              </a:solidFill>
            </a:endParaRPr>
          </a:p>
        </p:txBody>
      </p:sp>
      <p:pic>
        <p:nvPicPr>
          <p:cNvPr id="2050" name="Picture 2" descr="Lightbox">
            <a:extLst>
              <a:ext uri="{FF2B5EF4-FFF2-40B4-BE49-F238E27FC236}">
                <a16:creationId xmlns:a16="http://schemas.microsoft.com/office/drawing/2014/main" id="{CA6BA3F5-21D2-4E5E-A5E9-EEE6BEFA498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51840" y="1941036"/>
            <a:ext cx="4734561" cy="418147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19C02DD7-78DF-426A-8460-84D5A5B15B86}"/>
              </a:ext>
            </a:extLst>
          </p:cNvPr>
          <p:cNvSpPr>
            <a:spLocks noGrp="1"/>
          </p:cNvSpPr>
          <p:nvPr>
            <p:ph type="sldNum" sz="quarter" idx="12"/>
          </p:nvPr>
        </p:nvSpPr>
        <p:spPr/>
        <p:txBody>
          <a:bodyPr/>
          <a:lstStyle/>
          <a:p>
            <a:fld id="{6D4E0843-C071-4A3E-99BA-3D2B79BB5FE5}" type="slidenum">
              <a:rPr lang="en-IN" smtClean="0"/>
              <a:t>11</a:t>
            </a:fld>
            <a:endParaRPr lang="en-IN"/>
          </a:p>
        </p:txBody>
      </p:sp>
      <p:sp>
        <p:nvSpPr>
          <p:cNvPr id="6" name="TextBox 5">
            <a:extLst>
              <a:ext uri="{FF2B5EF4-FFF2-40B4-BE49-F238E27FC236}">
                <a16:creationId xmlns:a16="http://schemas.microsoft.com/office/drawing/2014/main" id="{1C59AFBF-EA1D-44D7-BDE6-C165E82AB7F4}"/>
              </a:ext>
            </a:extLst>
          </p:cNvPr>
          <p:cNvSpPr txBox="1"/>
          <p:nvPr/>
        </p:nvSpPr>
        <p:spPr>
          <a:xfrm>
            <a:off x="5801360" y="2641600"/>
            <a:ext cx="5344160" cy="1754326"/>
          </a:xfrm>
          <a:prstGeom prst="rect">
            <a:avLst/>
          </a:prstGeom>
          <a:noFill/>
        </p:spPr>
        <p:txBody>
          <a:bodyPr wrap="square" rtlCol="0">
            <a:spAutoFit/>
          </a:bodyPr>
          <a:lstStyle/>
          <a:p>
            <a:r>
              <a:rPr lang="en-US" b="0" i="0" dirty="0">
                <a:solidFill>
                  <a:srgbClr val="202124"/>
                </a:solidFill>
                <a:effectLst/>
                <a:latin typeface="arial" panose="020B0604020202020204" pitchFamily="34" charset="0"/>
              </a:rPr>
              <a:t>The </a:t>
            </a:r>
            <a:r>
              <a:rPr lang="en-US" b="1" i="0" dirty="0">
                <a:solidFill>
                  <a:srgbClr val="202124"/>
                </a:solidFill>
                <a:effectLst/>
                <a:latin typeface="arial" panose="020B0604020202020204" pitchFamily="34" charset="0"/>
              </a:rPr>
              <a:t>Operating System</a:t>
            </a:r>
            <a:r>
              <a:rPr lang="en-US" b="0" i="0" dirty="0">
                <a:solidFill>
                  <a:srgbClr val="202124"/>
                </a:solidFill>
                <a:effectLst/>
                <a:latin typeface="arial" panose="020B0604020202020204" pitchFamily="34" charset="0"/>
              </a:rPr>
              <a:t> is stored on the Hard Disk, but on boot, the BIOS will start the </a:t>
            </a:r>
            <a:r>
              <a:rPr lang="en-US" b="1" i="0" dirty="0">
                <a:solidFill>
                  <a:srgbClr val="202124"/>
                </a:solidFill>
                <a:effectLst/>
                <a:latin typeface="arial" panose="020B0604020202020204" pitchFamily="34" charset="0"/>
              </a:rPr>
              <a:t>Operating System</a:t>
            </a:r>
            <a:r>
              <a:rPr lang="en-US" b="0" i="0" dirty="0">
                <a:solidFill>
                  <a:srgbClr val="202124"/>
                </a:solidFill>
                <a:effectLst/>
                <a:latin typeface="arial" panose="020B0604020202020204" pitchFamily="34" charset="0"/>
              </a:rPr>
              <a:t>, which is </a:t>
            </a:r>
            <a:r>
              <a:rPr lang="en-US" b="1" i="0" dirty="0">
                <a:solidFill>
                  <a:srgbClr val="202124"/>
                </a:solidFill>
                <a:effectLst/>
                <a:latin typeface="arial" panose="020B0604020202020204" pitchFamily="34" charset="0"/>
              </a:rPr>
              <a:t>loaded into RAM</a:t>
            </a:r>
            <a:r>
              <a:rPr lang="en-US" b="0" i="0" dirty="0">
                <a:solidFill>
                  <a:srgbClr val="202124"/>
                </a:solidFill>
                <a:effectLst/>
                <a:latin typeface="arial" panose="020B0604020202020204" pitchFamily="34" charset="0"/>
              </a:rPr>
              <a:t>, and from that point on, the </a:t>
            </a:r>
            <a:r>
              <a:rPr lang="en-US" b="1" i="0" dirty="0">
                <a:solidFill>
                  <a:srgbClr val="202124"/>
                </a:solidFill>
                <a:effectLst/>
                <a:latin typeface="arial" panose="020B0604020202020204" pitchFamily="34" charset="0"/>
              </a:rPr>
              <a:t>OS</a:t>
            </a:r>
            <a:r>
              <a:rPr lang="en-US" b="0" i="0" dirty="0">
                <a:solidFill>
                  <a:srgbClr val="202124"/>
                </a:solidFill>
                <a:effectLst/>
                <a:latin typeface="arial" panose="020B0604020202020204" pitchFamily="34" charset="0"/>
              </a:rPr>
              <a:t> is accessed while it is located in your </a:t>
            </a:r>
            <a:r>
              <a:rPr lang="en-US" b="1" i="0" dirty="0">
                <a:solidFill>
                  <a:srgbClr val="202124"/>
                </a:solidFill>
                <a:effectLst/>
                <a:latin typeface="arial" panose="020B0604020202020204" pitchFamily="34" charset="0"/>
              </a:rPr>
              <a:t>RAM.</a:t>
            </a:r>
          </a:p>
          <a:p>
            <a:endParaRPr lang="en-IN" dirty="0"/>
          </a:p>
        </p:txBody>
      </p:sp>
    </p:spTree>
    <p:extLst>
      <p:ext uri="{BB962C8B-B14F-4D97-AF65-F5344CB8AC3E}">
        <p14:creationId xmlns:p14="http://schemas.microsoft.com/office/powerpoint/2010/main" val="1614316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53CE9-4DC0-4E15-9E31-577719CF12F1}"/>
              </a:ext>
            </a:extLst>
          </p:cNvPr>
          <p:cNvSpPr>
            <a:spLocks noGrp="1"/>
          </p:cNvSpPr>
          <p:nvPr>
            <p:ph type="title"/>
          </p:nvPr>
        </p:nvSpPr>
        <p:spPr/>
        <p:txBody>
          <a:bodyPr/>
          <a:lstStyle/>
          <a:p>
            <a:r>
              <a:rPr lang="en-US" dirty="0"/>
              <a:t>POST</a:t>
            </a:r>
            <a:endParaRPr lang="en-IN" dirty="0"/>
          </a:p>
        </p:txBody>
      </p:sp>
      <p:pic>
        <p:nvPicPr>
          <p:cNvPr id="5122" name="Picture 2">
            <a:extLst>
              <a:ext uri="{FF2B5EF4-FFF2-40B4-BE49-F238E27FC236}">
                <a16:creationId xmlns:a16="http://schemas.microsoft.com/office/drawing/2014/main" id="{002ED6F6-42A5-400A-8358-8D8131FE47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348263" y="1825625"/>
            <a:ext cx="5495473"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76C81FE9-BB20-46C3-A766-C5FC8FFFF370}"/>
              </a:ext>
            </a:extLst>
          </p:cNvPr>
          <p:cNvSpPr>
            <a:spLocks noGrp="1"/>
          </p:cNvSpPr>
          <p:nvPr>
            <p:ph type="sldNum" sz="quarter" idx="12"/>
          </p:nvPr>
        </p:nvSpPr>
        <p:spPr/>
        <p:txBody>
          <a:bodyPr/>
          <a:lstStyle/>
          <a:p>
            <a:fld id="{6D4E0843-C071-4A3E-99BA-3D2B79BB5FE5}" type="slidenum">
              <a:rPr lang="en-IN" smtClean="0"/>
              <a:t>12</a:t>
            </a:fld>
            <a:endParaRPr lang="en-IN"/>
          </a:p>
        </p:txBody>
      </p:sp>
    </p:spTree>
    <p:extLst>
      <p:ext uri="{BB962C8B-B14F-4D97-AF65-F5344CB8AC3E}">
        <p14:creationId xmlns:p14="http://schemas.microsoft.com/office/powerpoint/2010/main" val="3730340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8" name="Picture 4">
            <a:extLst>
              <a:ext uri="{FF2B5EF4-FFF2-40B4-BE49-F238E27FC236}">
                <a16:creationId xmlns:a16="http://schemas.microsoft.com/office/drawing/2014/main" id="{927259CB-555F-45DE-AA4D-4403E6E876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2750" y="1462088"/>
            <a:ext cx="6286500" cy="3933825"/>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DEF38AD8-838E-4A39-9CA2-0FF4EFE119C8}"/>
              </a:ext>
            </a:extLst>
          </p:cNvPr>
          <p:cNvSpPr>
            <a:spLocks noGrp="1"/>
          </p:cNvSpPr>
          <p:nvPr>
            <p:ph type="sldNum" sz="quarter" idx="12"/>
          </p:nvPr>
        </p:nvSpPr>
        <p:spPr/>
        <p:txBody>
          <a:bodyPr/>
          <a:lstStyle/>
          <a:p>
            <a:fld id="{6D4E0843-C071-4A3E-99BA-3D2B79BB5FE5}" type="slidenum">
              <a:rPr lang="en-IN" smtClean="0"/>
              <a:t>13</a:t>
            </a:fld>
            <a:endParaRPr lang="en-IN"/>
          </a:p>
        </p:txBody>
      </p:sp>
    </p:spTree>
    <p:extLst>
      <p:ext uri="{BB962C8B-B14F-4D97-AF65-F5344CB8AC3E}">
        <p14:creationId xmlns:p14="http://schemas.microsoft.com/office/powerpoint/2010/main" val="6335203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684D-3B07-4095-B9D4-15A2BF5E33BE}"/>
              </a:ext>
            </a:extLst>
          </p:cNvPr>
          <p:cNvSpPr>
            <a:spLocks noGrp="1"/>
          </p:cNvSpPr>
          <p:nvPr>
            <p:ph type="title"/>
          </p:nvPr>
        </p:nvSpPr>
        <p:spPr/>
        <p:txBody>
          <a:bodyPr/>
          <a:lstStyle/>
          <a:p>
            <a:r>
              <a:rPr lang="en-US" dirty="0"/>
              <a:t>INTRODUCTION TO SSD-Solid state drive</a:t>
            </a:r>
            <a:br>
              <a:rPr lang="en-US" dirty="0"/>
            </a:br>
            <a:r>
              <a:rPr lang="en-US" dirty="0"/>
              <a:t>- from 20MB to 100 TB </a:t>
            </a:r>
            <a:endParaRPr lang="en-IN" dirty="0"/>
          </a:p>
        </p:txBody>
      </p:sp>
      <p:pic>
        <p:nvPicPr>
          <p:cNvPr id="2052" name="Picture 4" descr="See the source image">
            <a:extLst>
              <a:ext uri="{FF2B5EF4-FFF2-40B4-BE49-F238E27FC236}">
                <a16:creationId xmlns:a16="http://schemas.microsoft.com/office/drawing/2014/main" id="{8C370775-D607-4DA3-BC1A-B229FA465DA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01600" y="4013199"/>
            <a:ext cx="6914673" cy="3510357"/>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9ECA2303-2B44-47F2-B1B4-9021E293ADFB}"/>
              </a:ext>
            </a:extLst>
          </p:cNvPr>
          <p:cNvSpPr>
            <a:spLocks noGrp="1"/>
          </p:cNvSpPr>
          <p:nvPr>
            <p:ph type="sldNum" sz="quarter" idx="12"/>
          </p:nvPr>
        </p:nvSpPr>
        <p:spPr/>
        <p:txBody>
          <a:bodyPr/>
          <a:lstStyle/>
          <a:p>
            <a:fld id="{6D4E0843-C071-4A3E-99BA-3D2B79BB5FE5}" type="slidenum">
              <a:rPr lang="en-IN" smtClean="0"/>
              <a:t>14</a:t>
            </a:fld>
            <a:endParaRPr lang="en-IN"/>
          </a:p>
        </p:txBody>
      </p:sp>
      <p:sp>
        <p:nvSpPr>
          <p:cNvPr id="6" name="AutoShape 2" descr="SSD vs HDD: Which Do You Need? | Avast">
            <a:extLst>
              <a:ext uri="{FF2B5EF4-FFF2-40B4-BE49-F238E27FC236}">
                <a16:creationId xmlns:a16="http://schemas.microsoft.com/office/drawing/2014/main" id="{05E4C2BC-9479-4C2C-9D05-FFF5EFA13CC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C7532E16-6789-45B3-B9A4-D34D165F2E48}"/>
              </a:ext>
            </a:extLst>
          </p:cNvPr>
          <p:cNvPicPr>
            <a:picLocks noChangeAspect="1"/>
          </p:cNvPicPr>
          <p:nvPr/>
        </p:nvPicPr>
        <p:blipFill>
          <a:blip r:embed="rId4"/>
          <a:stretch>
            <a:fillRect/>
          </a:stretch>
        </p:blipFill>
        <p:spPr>
          <a:xfrm>
            <a:off x="145431" y="1853754"/>
            <a:ext cx="12046569" cy="2902099"/>
          </a:xfrm>
          <a:prstGeom prst="rect">
            <a:avLst/>
          </a:prstGeom>
        </p:spPr>
      </p:pic>
    </p:spTree>
    <p:extLst>
      <p:ext uri="{BB962C8B-B14F-4D97-AF65-F5344CB8AC3E}">
        <p14:creationId xmlns:p14="http://schemas.microsoft.com/office/powerpoint/2010/main" val="27903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1391F-C88F-4B37-8B06-AA6FDEEE0A73}"/>
              </a:ext>
            </a:extLst>
          </p:cNvPr>
          <p:cNvSpPr>
            <a:spLocks noGrp="1"/>
          </p:cNvSpPr>
          <p:nvPr>
            <p:ph type="title"/>
          </p:nvPr>
        </p:nvSpPr>
        <p:spPr/>
        <p:txBody>
          <a:bodyPr/>
          <a:lstStyle/>
          <a:p>
            <a:r>
              <a:rPr lang="en-US" dirty="0">
                <a:solidFill>
                  <a:srgbClr val="0070C0"/>
                </a:solidFill>
              </a:rPr>
              <a:t>SSD – Introduced in 1991</a:t>
            </a:r>
            <a:endParaRPr lang="en-IN" dirty="0">
              <a:solidFill>
                <a:srgbClr val="0070C0"/>
              </a:solidFill>
            </a:endParaRPr>
          </a:p>
        </p:txBody>
      </p:sp>
      <p:sp>
        <p:nvSpPr>
          <p:cNvPr id="3" name="Content Placeholder 2">
            <a:extLst>
              <a:ext uri="{FF2B5EF4-FFF2-40B4-BE49-F238E27FC236}">
                <a16:creationId xmlns:a16="http://schemas.microsoft.com/office/drawing/2014/main" id="{32537000-F9A1-4E14-89FC-0996406F0D54}"/>
              </a:ext>
            </a:extLst>
          </p:cNvPr>
          <p:cNvSpPr>
            <a:spLocks noGrp="1"/>
          </p:cNvSpPr>
          <p:nvPr>
            <p:ph idx="1"/>
          </p:nvPr>
        </p:nvSpPr>
        <p:spPr>
          <a:xfrm>
            <a:off x="838200" y="1825624"/>
            <a:ext cx="10515600" cy="4930775"/>
          </a:xfrm>
        </p:spPr>
        <p:txBody>
          <a:bodyPr>
            <a:normAutofit fontScale="92500" lnSpcReduction="10000"/>
          </a:bodyPr>
          <a:lstStyle/>
          <a:p>
            <a:pPr marL="0" indent="0">
              <a:buNone/>
            </a:pPr>
            <a:endParaRPr lang="en-US" dirty="0"/>
          </a:p>
          <a:p>
            <a:r>
              <a:rPr lang="en-US" dirty="0"/>
              <a:t>flash memory chip</a:t>
            </a:r>
          </a:p>
          <a:p>
            <a:r>
              <a:rPr lang="en-US" dirty="0"/>
              <a:t>SPEED-OS LOADING</a:t>
            </a:r>
          </a:p>
          <a:p>
            <a:r>
              <a:rPr lang="en-US" dirty="0"/>
              <a:t>High cost</a:t>
            </a:r>
          </a:p>
          <a:p>
            <a:endParaRPr lang="en-US" b="1" dirty="0">
              <a:solidFill>
                <a:srgbClr val="0070C0"/>
              </a:solidFill>
            </a:endParaRPr>
          </a:p>
          <a:p>
            <a:pPr marL="0" indent="0">
              <a:buNone/>
            </a:pPr>
            <a:r>
              <a:rPr lang="en-US" b="1" i="0" dirty="0">
                <a:solidFill>
                  <a:srgbClr val="0070C0"/>
                </a:solidFill>
                <a:effectLst/>
                <a:latin typeface="Open Sans"/>
              </a:rPr>
              <a:t>The process of running two operating systems on your PC is known as dual-booting. </a:t>
            </a:r>
          </a:p>
          <a:p>
            <a:pPr marL="0" indent="0">
              <a:buNone/>
            </a:pPr>
            <a:r>
              <a:rPr lang="en-US" b="1" i="0" dirty="0">
                <a:solidFill>
                  <a:srgbClr val="0070C0"/>
                </a:solidFill>
                <a:effectLst/>
                <a:latin typeface="Open Sans"/>
              </a:rPr>
              <a:t>When done with two separate drives, it most often involves configuring your system so that the SSD does the heavy lifting of booting and running your operating system, while the HDD is used for the less demanding task of file storage</a:t>
            </a:r>
            <a:r>
              <a:rPr lang="en-US" b="0" i="0" dirty="0">
                <a:solidFill>
                  <a:srgbClr val="222222"/>
                </a:solidFill>
                <a:effectLst/>
                <a:latin typeface="Open Sans"/>
              </a:rPr>
              <a:t>.</a:t>
            </a:r>
          </a:p>
          <a:p>
            <a:pPr marL="0" indent="0">
              <a:buNone/>
            </a:pPr>
            <a:r>
              <a:rPr lang="en-US" b="0" i="0" dirty="0">
                <a:solidFill>
                  <a:srgbClr val="222222"/>
                </a:solidFill>
                <a:effectLst/>
                <a:latin typeface="Open Sans"/>
              </a:rPr>
              <a:t> Press Window + R  Type </a:t>
            </a:r>
            <a:r>
              <a:rPr lang="en-US" dirty="0" err="1">
                <a:solidFill>
                  <a:srgbClr val="222222"/>
                </a:solidFill>
                <a:latin typeface="Open Sans"/>
              </a:rPr>
              <a:t>di</a:t>
            </a:r>
            <a:r>
              <a:rPr lang="en-US" b="0" i="0" dirty="0" err="1">
                <a:solidFill>
                  <a:srgbClr val="222222"/>
                </a:solidFill>
                <a:effectLst/>
                <a:latin typeface="Open Sans"/>
              </a:rPr>
              <a:t>skmgmt.msc</a:t>
            </a:r>
            <a:r>
              <a:rPr lang="en-US" b="0" i="0" dirty="0">
                <a:solidFill>
                  <a:srgbClr val="222222"/>
                </a:solidFill>
                <a:effectLst/>
                <a:latin typeface="Open Sans"/>
              </a:rPr>
              <a:t> </a:t>
            </a:r>
          </a:p>
          <a:p>
            <a:pPr marL="0" indent="0">
              <a:buNone/>
            </a:pPr>
            <a:endParaRPr lang="en-IN" b="1" dirty="0"/>
          </a:p>
        </p:txBody>
      </p:sp>
      <p:sp>
        <p:nvSpPr>
          <p:cNvPr id="6" name="Slide Number Placeholder 5">
            <a:extLst>
              <a:ext uri="{FF2B5EF4-FFF2-40B4-BE49-F238E27FC236}">
                <a16:creationId xmlns:a16="http://schemas.microsoft.com/office/drawing/2014/main" id="{F6092354-52B4-44D7-86DE-5BEEB236F147}"/>
              </a:ext>
            </a:extLst>
          </p:cNvPr>
          <p:cNvSpPr>
            <a:spLocks noGrp="1"/>
          </p:cNvSpPr>
          <p:nvPr>
            <p:ph type="sldNum" sz="quarter" idx="12"/>
          </p:nvPr>
        </p:nvSpPr>
        <p:spPr/>
        <p:txBody>
          <a:bodyPr/>
          <a:lstStyle/>
          <a:p>
            <a:fld id="{6D4E0843-C071-4A3E-99BA-3D2B79BB5FE5}" type="slidenum">
              <a:rPr lang="en-IN" smtClean="0"/>
              <a:t>15</a:t>
            </a:fld>
            <a:endParaRPr lang="en-IN" dirty="0"/>
          </a:p>
        </p:txBody>
      </p:sp>
      <p:pic>
        <p:nvPicPr>
          <p:cNvPr id="4" name="Content Placeholder 3">
            <a:extLst>
              <a:ext uri="{FF2B5EF4-FFF2-40B4-BE49-F238E27FC236}">
                <a16:creationId xmlns:a16="http://schemas.microsoft.com/office/drawing/2014/main" id="{FFCCB45C-D6A1-4EE0-96F2-C4C6231967A6}"/>
              </a:ext>
            </a:extLst>
          </p:cNvPr>
          <p:cNvPicPr>
            <a:picLocks noChangeAspect="1"/>
          </p:cNvPicPr>
          <p:nvPr/>
        </p:nvPicPr>
        <p:blipFill>
          <a:blip r:embed="rId2"/>
          <a:stretch>
            <a:fillRect/>
          </a:stretch>
        </p:blipFill>
        <p:spPr>
          <a:xfrm>
            <a:off x="5151120" y="1533144"/>
            <a:ext cx="4026176" cy="2216766"/>
          </a:xfrm>
          <a:prstGeom prst="rect">
            <a:avLst/>
          </a:prstGeom>
        </p:spPr>
      </p:pic>
    </p:spTree>
    <p:extLst>
      <p:ext uri="{BB962C8B-B14F-4D97-AF65-F5344CB8AC3E}">
        <p14:creationId xmlns:p14="http://schemas.microsoft.com/office/powerpoint/2010/main" val="9267674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BDDFB-9F08-46F0-9238-CD352D35F599}"/>
              </a:ext>
            </a:extLst>
          </p:cNvPr>
          <p:cNvSpPr>
            <a:spLocks noGrp="1"/>
          </p:cNvSpPr>
          <p:nvPr>
            <p:ph type="title"/>
          </p:nvPr>
        </p:nvSpPr>
        <p:spPr/>
        <p:txBody>
          <a:bodyPr/>
          <a:lstStyle/>
          <a:p>
            <a:r>
              <a:rPr lang="en-US" dirty="0"/>
              <a:t>HARD DISK PARTITIONING SCHEME</a:t>
            </a:r>
            <a:br>
              <a:rPr lang="en-US" dirty="0"/>
            </a:br>
            <a:r>
              <a:rPr lang="en-US" dirty="0"/>
              <a:t>(</a:t>
            </a:r>
            <a:r>
              <a:rPr lang="en-US" dirty="0" err="1"/>
              <a:t>Analogy:Distributing</a:t>
            </a:r>
            <a:r>
              <a:rPr lang="en-US" dirty="0"/>
              <a:t>  wealth)</a:t>
            </a:r>
            <a:endParaRPr lang="en-IN" dirty="0"/>
          </a:p>
        </p:txBody>
      </p:sp>
      <p:pic>
        <p:nvPicPr>
          <p:cNvPr id="5" name="Content Placeholder 4">
            <a:extLst>
              <a:ext uri="{FF2B5EF4-FFF2-40B4-BE49-F238E27FC236}">
                <a16:creationId xmlns:a16="http://schemas.microsoft.com/office/drawing/2014/main" id="{F4E2357C-2060-4124-AFB6-A327444543EF}"/>
              </a:ext>
            </a:extLst>
          </p:cNvPr>
          <p:cNvPicPr>
            <a:picLocks noGrp="1" noChangeAspect="1"/>
          </p:cNvPicPr>
          <p:nvPr>
            <p:ph idx="1"/>
          </p:nvPr>
        </p:nvPicPr>
        <p:blipFill>
          <a:blip r:embed="rId2"/>
          <a:stretch>
            <a:fillRect/>
          </a:stretch>
        </p:blipFill>
        <p:spPr>
          <a:xfrm>
            <a:off x="5708317" y="1930277"/>
            <a:ext cx="6483683" cy="3378374"/>
          </a:xfrm>
        </p:spPr>
      </p:pic>
      <p:sp>
        <p:nvSpPr>
          <p:cNvPr id="4" name="Slide Number Placeholder 3">
            <a:extLst>
              <a:ext uri="{FF2B5EF4-FFF2-40B4-BE49-F238E27FC236}">
                <a16:creationId xmlns:a16="http://schemas.microsoft.com/office/drawing/2014/main" id="{F7E3DBBF-5D40-4B89-BFE8-3D64BABFC9C2}"/>
              </a:ext>
            </a:extLst>
          </p:cNvPr>
          <p:cNvSpPr>
            <a:spLocks noGrp="1"/>
          </p:cNvSpPr>
          <p:nvPr>
            <p:ph type="sldNum" sz="quarter" idx="12"/>
          </p:nvPr>
        </p:nvSpPr>
        <p:spPr/>
        <p:txBody>
          <a:bodyPr/>
          <a:lstStyle/>
          <a:p>
            <a:fld id="{6D4E0843-C071-4A3E-99BA-3D2B79BB5FE5}" type="slidenum">
              <a:rPr lang="en-IN" smtClean="0"/>
              <a:t>16</a:t>
            </a:fld>
            <a:endParaRPr lang="en-IN"/>
          </a:p>
        </p:txBody>
      </p:sp>
      <p:sp>
        <p:nvSpPr>
          <p:cNvPr id="6" name="TextBox 5">
            <a:extLst>
              <a:ext uri="{FF2B5EF4-FFF2-40B4-BE49-F238E27FC236}">
                <a16:creationId xmlns:a16="http://schemas.microsoft.com/office/drawing/2014/main" id="{6AE50A1E-7017-4275-9C6B-052701370154}"/>
              </a:ext>
            </a:extLst>
          </p:cNvPr>
          <p:cNvSpPr txBox="1"/>
          <p:nvPr/>
        </p:nvSpPr>
        <p:spPr>
          <a:xfrm>
            <a:off x="975360" y="5548241"/>
            <a:ext cx="3576320" cy="862719"/>
          </a:xfrm>
          <a:prstGeom prst="rect">
            <a:avLst/>
          </a:prstGeom>
          <a:noFill/>
        </p:spPr>
        <p:txBody>
          <a:bodyPr wrap="square" rtlCol="0">
            <a:spAutoFit/>
          </a:bodyPr>
          <a:lstStyle/>
          <a:p>
            <a:endParaRPr lang="en-IN" dirty="0"/>
          </a:p>
        </p:txBody>
      </p:sp>
      <p:sp>
        <p:nvSpPr>
          <p:cNvPr id="7" name="TextBox 6">
            <a:extLst>
              <a:ext uri="{FF2B5EF4-FFF2-40B4-BE49-F238E27FC236}">
                <a16:creationId xmlns:a16="http://schemas.microsoft.com/office/drawing/2014/main" id="{84062C97-01F0-42FD-BA2B-B9BFD1CF2119}"/>
              </a:ext>
            </a:extLst>
          </p:cNvPr>
          <p:cNvSpPr txBox="1"/>
          <p:nvPr/>
        </p:nvSpPr>
        <p:spPr>
          <a:xfrm>
            <a:off x="6532880" y="5750560"/>
            <a:ext cx="5151120" cy="923330"/>
          </a:xfrm>
          <a:prstGeom prst="rect">
            <a:avLst/>
          </a:prstGeom>
          <a:noFill/>
        </p:spPr>
        <p:txBody>
          <a:bodyPr wrap="square" rtlCol="0">
            <a:spAutoFit/>
          </a:bodyPr>
          <a:lstStyle/>
          <a:p>
            <a:r>
              <a:rPr lang="en-US" dirty="0">
                <a:solidFill>
                  <a:srgbClr val="FF0000"/>
                </a:solidFill>
              </a:rPr>
              <a:t>GPT( GUID PARTITION TABLE)</a:t>
            </a:r>
          </a:p>
          <a:p>
            <a:r>
              <a:rPr lang="en-US" dirty="0">
                <a:solidFill>
                  <a:srgbClr val="FF0000"/>
                </a:solidFill>
              </a:rPr>
              <a:t>Seen Nowadays</a:t>
            </a:r>
          </a:p>
          <a:p>
            <a:r>
              <a:rPr lang="en-US" dirty="0">
                <a:solidFill>
                  <a:srgbClr val="FF0000"/>
                </a:solidFill>
              </a:rPr>
              <a:t>GUID-GLOBAL UNIQUE IDENTIFIER</a:t>
            </a:r>
            <a:endParaRPr lang="en-IN" dirty="0">
              <a:solidFill>
                <a:srgbClr val="FF0000"/>
              </a:solidFill>
            </a:endParaRPr>
          </a:p>
        </p:txBody>
      </p:sp>
      <p:pic>
        <p:nvPicPr>
          <p:cNvPr id="9" name="Picture 8">
            <a:extLst>
              <a:ext uri="{FF2B5EF4-FFF2-40B4-BE49-F238E27FC236}">
                <a16:creationId xmlns:a16="http://schemas.microsoft.com/office/drawing/2014/main" id="{AFCF5E83-B8DB-4535-9341-FF336D682273}"/>
              </a:ext>
            </a:extLst>
          </p:cNvPr>
          <p:cNvPicPr>
            <a:picLocks noChangeAspect="1"/>
          </p:cNvPicPr>
          <p:nvPr/>
        </p:nvPicPr>
        <p:blipFill>
          <a:blip r:embed="rId3"/>
          <a:stretch>
            <a:fillRect/>
          </a:stretch>
        </p:blipFill>
        <p:spPr>
          <a:xfrm>
            <a:off x="975360" y="2582069"/>
            <a:ext cx="4152900" cy="2553970"/>
          </a:xfrm>
          <a:prstGeom prst="rect">
            <a:avLst/>
          </a:prstGeom>
        </p:spPr>
      </p:pic>
      <p:sp>
        <p:nvSpPr>
          <p:cNvPr id="10" name="TextBox 9">
            <a:extLst>
              <a:ext uri="{FF2B5EF4-FFF2-40B4-BE49-F238E27FC236}">
                <a16:creationId xmlns:a16="http://schemas.microsoft.com/office/drawing/2014/main" id="{ACBF27C1-1F4C-4FCD-A839-637A09034983}"/>
              </a:ext>
            </a:extLst>
          </p:cNvPr>
          <p:cNvSpPr txBox="1"/>
          <p:nvPr/>
        </p:nvSpPr>
        <p:spPr>
          <a:xfrm>
            <a:off x="1066800" y="5548241"/>
            <a:ext cx="4399280" cy="646331"/>
          </a:xfrm>
          <a:prstGeom prst="rect">
            <a:avLst/>
          </a:prstGeom>
          <a:noFill/>
        </p:spPr>
        <p:txBody>
          <a:bodyPr wrap="square" rtlCol="0">
            <a:spAutoFit/>
          </a:bodyPr>
          <a:lstStyle/>
          <a:p>
            <a:r>
              <a:rPr lang="en-US" b="1" dirty="0">
                <a:solidFill>
                  <a:srgbClr val="7030A0"/>
                </a:solidFill>
              </a:rPr>
              <a:t>MEMORY BOOT RECORD(MBR)</a:t>
            </a:r>
          </a:p>
          <a:p>
            <a:endParaRPr lang="en-IN" b="1" dirty="0">
              <a:solidFill>
                <a:srgbClr val="7030A0"/>
              </a:solidFill>
            </a:endParaRPr>
          </a:p>
        </p:txBody>
      </p:sp>
    </p:spTree>
    <p:extLst>
      <p:ext uri="{BB962C8B-B14F-4D97-AF65-F5344CB8AC3E}">
        <p14:creationId xmlns:p14="http://schemas.microsoft.com/office/powerpoint/2010/main" val="3271853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731F9B-88B6-4CAA-984F-FCA984B87951}"/>
              </a:ext>
            </a:extLst>
          </p:cNvPr>
          <p:cNvSpPr txBox="1"/>
          <p:nvPr/>
        </p:nvSpPr>
        <p:spPr>
          <a:xfrm>
            <a:off x="670560" y="1747520"/>
            <a:ext cx="9225280" cy="6647974"/>
          </a:xfrm>
          <a:prstGeom prst="rect">
            <a:avLst/>
          </a:prstGeom>
          <a:noFill/>
        </p:spPr>
        <p:txBody>
          <a:bodyPr wrap="square" rtlCol="0">
            <a:spAutoFit/>
          </a:bodyPr>
          <a:lstStyle/>
          <a:p>
            <a:r>
              <a:rPr lang="en-US" sz="4800" b="1" dirty="0">
                <a:solidFill>
                  <a:srgbClr val="00B0F0"/>
                </a:solidFill>
              </a:rPr>
              <a:t>MBR PARTITIONING-  UPTO 4 PARTITIONS</a:t>
            </a:r>
          </a:p>
          <a:p>
            <a:r>
              <a:rPr lang="en-US" sz="4800" b="1" dirty="0">
                <a:solidFill>
                  <a:srgbClr val="00B0F0"/>
                </a:solidFill>
              </a:rPr>
              <a:t> GPT PARTITIONING-UPTO 128 PARTITIONS</a:t>
            </a:r>
          </a:p>
          <a:p>
            <a:r>
              <a:rPr lang="en-US" sz="4800" b="1" i="1" dirty="0">
                <a:latin typeface="Algerian" panose="04020705040A02060702" pitchFamily="82" charset="0"/>
              </a:rPr>
              <a:t>GPT IS JUST WOW!!!!!!!!!!</a:t>
            </a:r>
          </a:p>
          <a:p>
            <a:r>
              <a:rPr lang="en-US" sz="4800" b="1" i="1" dirty="0">
                <a:latin typeface="Algerian" panose="04020705040A02060702" pitchFamily="82" charset="0"/>
              </a:rPr>
              <a:t>GPT IS SEEN IN WINDOWS,LINUX ,MAC .</a:t>
            </a:r>
            <a:endParaRPr lang="en-US" i="1" dirty="0"/>
          </a:p>
          <a:p>
            <a:endParaRPr lang="en-US" dirty="0">
              <a:solidFill>
                <a:srgbClr val="002060"/>
              </a:solidFill>
            </a:endParaRPr>
          </a:p>
          <a:p>
            <a:endParaRPr lang="en-US" dirty="0">
              <a:solidFill>
                <a:srgbClr val="002060"/>
              </a:solidFill>
            </a:endParaRPr>
          </a:p>
          <a:p>
            <a:endParaRPr lang="en-US" dirty="0">
              <a:solidFill>
                <a:srgbClr val="002060"/>
              </a:solidFill>
            </a:endParaRPr>
          </a:p>
          <a:p>
            <a:endParaRPr lang="en-US" dirty="0">
              <a:solidFill>
                <a:srgbClr val="002060"/>
              </a:solidFill>
            </a:endParaRPr>
          </a:p>
          <a:p>
            <a:endParaRPr lang="en-IN" dirty="0"/>
          </a:p>
        </p:txBody>
      </p:sp>
      <p:sp>
        <p:nvSpPr>
          <p:cNvPr id="4" name="TextBox 3">
            <a:extLst>
              <a:ext uri="{FF2B5EF4-FFF2-40B4-BE49-F238E27FC236}">
                <a16:creationId xmlns:a16="http://schemas.microsoft.com/office/drawing/2014/main" id="{C60C6D48-6D0A-4063-ACC1-20D8B6A096C7}"/>
              </a:ext>
            </a:extLst>
          </p:cNvPr>
          <p:cNvSpPr txBox="1"/>
          <p:nvPr/>
        </p:nvSpPr>
        <p:spPr>
          <a:xfrm>
            <a:off x="894080" y="548640"/>
            <a:ext cx="9225280" cy="923330"/>
          </a:xfrm>
          <a:prstGeom prst="rect">
            <a:avLst/>
          </a:prstGeom>
          <a:noFill/>
        </p:spPr>
        <p:txBody>
          <a:bodyPr wrap="square" rtlCol="0">
            <a:spAutoFit/>
          </a:bodyPr>
          <a:lstStyle/>
          <a:p>
            <a:r>
              <a:rPr lang="en-US" dirty="0"/>
              <a:t>SET UP A NEW DISK ON </a:t>
            </a:r>
            <a:r>
              <a:rPr lang="en-US" b="1" dirty="0">
                <a:solidFill>
                  <a:srgbClr val="7030A0"/>
                </a:solidFill>
              </a:rPr>
              <a:t>WINDOWS 8.1 OR WINDOWS  10</a:t>
            </a:r>
          </a:p>
          <a:p>
            <a:endParaRPr lang="en-US" dirty="0"/>
          </a:p>
          <a:p>
            <a:r>
              <a:rPr lang="en-US" dirty="0"/>
              <a:t>YOU WILL BE ASKED WHETHER YOU WANT TO USE A MBR OR GPT PARTITION</a:t>
            </a:r>
            <a:endParaRPr lang="en-IN" dirty="0"/>
          </a:p>
        </p:txBody>
      </p:sp>
      <p:sp>
        <p:nvSpPr>
          <p:cNvPr id="5" name="Slide Number Placeholder 4">
            <a:extLst>
              <a:ext uri="{FF2B5EF4-FFF2-40B4-BE49-F238E27FC236}">
                <a16:creationId xmlns:a16="http://schemas.microsoft.com/office/drawing/2014/main" id="{80E5037B-E776-4C28-AA0C-BB943DAA6689}"/>
              </a:ext>
            </a:extLst>
          </p:cNvPr>
          <p:cNvSpPr>
            <a:spLocks noGrp="1"/>
          </p:cNvSpPr>
          <p:nvPr>
            <p:ph type="sldNum" sz="quarter" idx="12"/>
          </p:nvPr>
        </p:nvSpPr>
        <p:spPr/>
        <p:txBody>
          <a:bodyPr/>
          <a:lstStyle/>
          <a:p>
            <a:fld id="{6D4E0843-C071-4A3E-99BA-3D2B79BB5FE5}" type="slidenum">
              <a:rPr lang="en-IN" smtClean="0"/>
              <a:t>17</a:t>
            </a:fld>
            <a:endParaRPr lang="en-IN"/>
          </a:p>
        </p:txBody>
      </p:sp>
    </p:spTree>
    <p:extLst>
      <p:ext uri="{BB962C8B-B14F-4D97-AF65-F5344CB8AC3E}">
        <p14:creationId xmlns:p14="http://schemas.microsoft.com/office/powerpoint/2010/main" val="34451711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28C85AC-04B3-41D9-9036-C4887381FD95}"/>
              </a:ext>
            </a:extLst>
          </p:cNvPr>
          <p:cNvSpPr txBox="1"/>
          <p:nvPr/>
        </p:nvSpPr>
        <p:spPr>
          <a:xfrm>
            <a:off x="1295400" y="953254"/>
            <a:ext cx="10322560" cy="2862322"/>
          </a:xfrm>
          <a:prstGeom prst="rect">
            <a:avLst/>
          </a:prstGeom>
          <a:noFill/>
        </p:spPr>
        <p:txBody>
          <a:bodyPr wrap="square" rtlCol="0">
            <a:spAutoFit/>
          </a:bodyPr>
          <a:lstStyle/>
          <a:p>
            <a:r>
              <a:rPr lang="en-US" sz="5400" dirty="0">
                <a:highlight>
                  <a:srgbClr val="FF00FF"/>
                </a:highlight>
              </a:rPr>
              <a:t>FILE SYSTEM</a:t>
            </a:r>
          </a:p>
          <a:p>
            <a:endParaRPr lang="en-US" sz="5400" dirty="0">
              <a:highlight>
                <a:srgbClr val="FF00FF"/>
              </a:highlight>
            </a:endParaRPr>
          </a:p>
          <a:p>
            <a:endParaRPr lang="en-US" dirty="0"/>
          </a:p>
          <a:p>
            <a:endParaRPr lang="en-US" dirty="0"/>
          </a:p>
          <a:p>
            <a:endParaRPr lang="en-US" dirty="0"/>
          </a:p>
          <a:p>
            <a:endParaRPr lang="en-IN" dirty="0"/>
          </a:p>
        </p:txBody>
      </p:sp>
      <p:pic>
        <p:nvPicPr>
          <p:cNvPr id="3074" name="Picture 2">
            <a:extLst>
              <a:ext uri="{FF2B5EF4-FFF2-40B4-BE49-F238E27FC236}">
                <a16:creationId xmlns:a16="http://schemas.microsoft.com/office/drawing/2014/main" id="{E2BCA918-297B-44BC-9893-4C08583A21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5850" y="2231708"/>
            <a:ext cx="6667500" cy="331087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D2D0275-EFB1-47C3-A3B8-CAB64102E325}"/>
              </a:ext>
            </a:extLst>
          </p:cNvPr>
          <p:cNvSpPr txBox="1"/>
          <p:nvPr/>
        </p:nvSpPr>
        <p:spPr>
          <a:xfrm>
            <a:off x="5252720" y="1209040"/>
            <a:ext cx="6085840" cy="369332"/>
          </a:xfrm>
          <a:prstGeom prst="rect">
            <a:avLst/>
          </a:prstGeom>
          <a:noFill/>
        </p:spPr>
        <p:txBody>
          <a:bodyPr wrap="square" rtlCol="0">
            <a:spAutoFit/>
          </a:bodyPr>
          <a:lstStyle/>
          <a:p>
            <a:r>
              <a:rPr lang="en-US" dirty="0"/>
              <a:t>Controls how  files are stored and retrieved</a:t>
            </a:r>
            <a:endParaRPr lang="en-IN" dirty="0"/>
          </a:p>
        </p:txBody>
      </p:sp>
      <p:sp>
        <p:nvSpPr>
          <p:cNvPr id="3" name="Slide Number Placeholder 2">
            <a:extLst>
              <a:ext uri="{FF2B5EF4-FFF2-40B4-BE49-F238E27FC236}">
                <a16:creationId xmlns:a16="http://schemas.microsoft.com/office/drawing/2014/main" id="{8435A210-BD89-4875-BD32-9EBE07252A46}"/>
              </a:ext>
            </a:extLst>
          </p:cNvPr>
          <p:cNvSpPr>
            <a:spLocks noGrp="1"/>
          </p:cNvSpPr>
          <p:nvPr>
            <p:ph type="sldNum" sz="quarter" idx="12"/>
          </p:nvPr>
        </p:nvSpPr>
        <p:spPr/>
        <p:txBody>
          <a:bodyPr/>
          <a:lstStyle/>
          <a:p>
            <a:fld id="{6D4E0843-C071-4A3E-99BA-3D2B79BB5FE5}" type="slidenum">
              <a:rPr lang="en-IN" smtClean="0"/>
              <a:t>18</a:t>
            </a:fld>
            <a:endParaRPr lang="en-IN"/>
          </a:p>
        </p:txBody>
      </p:sp>
    </p:spTree>
    <p:extLst>
      <p:ext uri="{BB962C8B-B14F-4D97-AF65-F5344CB8AC3E}">
        <p14:creationId xmlns:p14="http://schemas.microsoft.com/office/powerpoint/2010/main" val="28647768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GCSE ICT - Operating Systems">
            <a:extLst>
              <a:ext uri="{FF2B5EF4-FFF2-40B4-BE49-F238E27FC236}">
                <a16:creationId xmlns:a16="http://schemas.microsoft.com/office/drawing/2014/main" id="{943D1A68-ACD1-40C5-995F-07E201850A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86092" y="1825625"/>
            <a:ext cx="5419816" cy="4351338"/>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68D86212-7989-41C1-A514-576A10C204E9}"/>
              </a:ext>
            </a:extLst>
          </p:cNvPr>
          <p:cNvSpPr>
            <a:spLocks noGrp="1"/>
          </p:cNvSpPr>
          <p:nvPr>
            <p:ph type="sldNum" sz="quarter" idx="12"/>
          </p:nvPr>
        </p:nvSpPr>
        <p:spPr/>
        <p:txBody>
          <a:bodyPr/>
          <a:lstStyle/>
          <a:p>
            <a:fld id="{6D4E0843-C071-4A3E-99BA-3D2B79BB5FE5}" type="slidenum">
              <a:rPr lang="en-IN" smtClean="0"/>
              <a:t>19</a:t>
            </a:fld>
            <a:endParaRPr lang="en-IN"/>
          </a:p>
        </p:txBody>
      </p:sp>
    </p:spTree>
    <p:extLst>
      <p:ext uri="{BB962C8B-B14F-4D97-AF65-F5344CB8AC3E}">
        <p14:creationId xmlns:p14="http://schemas.microsoft.com/office/powerpoint/2010/main" val="839896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7AB4B13-CFC0-4283-80F1-2B460AB9F0B1}"/>
              </a:ext>
            </a:extLst>
          </p:cNvPr>
          <p:cNvSpPr>
            <a:spLocks noGrp="1"/>
          </p:cNvSpPr>
          <p:nvPr>
            <p:ph type="title"/>
          </p:nvPr>
        </p:nvSpPr>
        <p:spPr/>
        <p:txBody>
          <a:bodyPr/>
          <a:lstStyle/>
          <a:p>
            <a:r>
              <a:rPr lang="en-US" dirty="0"/>
              <a:t>Programming-</a:t>
            </a:r>
            <a:r>
              <a:rPr lang="en-US" dirty="0">
                <a:sym typeface="Wingdings" panose="05000000000000000000" pitchFamily="2" charset="2"/>
              </a:rPr>
              <a:t>data structures-OS</a:t>
            </a:r>
            <a:endParaRPr lang="en-IN" dirty="0"/>
          </a:p>
        </p:txBody>
      </p:sp>
      <p:sp>
        <p:nvSpPr>
          <p:cNvPr id="3" name="Content Placeholder 2">
            <a:extLst>
              <a:ext uri="{FF2B5EF4-FFF2-40B4-BE49-F238E27FC236}">
                <a16:creationId xmlns:a16="http://schemas.microsoft.com/office/drawing/2014/main" id="{F6403727-9439-4DF3-870E-20C7EDC8C396}"/>
              </a:ext>
            </a:extLst>
          </p:cNvPr>
          <p:cNvSpPr>
            <a:spLocks noGrp="1"/>
          </p:cNvSpPr>
          <p:nvPr>
            <p:ph idx="1"/>
          </p:nvPr>
        </p:nvSpPr>
        <p:spPr/>
        <p:txBody>
          <a:bodyPr/>
          <a:lstStyle/>
          <a:p>
            <a:pPr marL="0" indent="0">
              <a:buNone/>
            </a:pPr>
            <a:endParaRPr lang="en-US" b="1" dirty="0">
              <a:solidFill>
                <a:schemeClr val="accent1"/>
              </a:solidFill>
              <a:sym typeface="Wingdings" panose="05000000000000000000" pitchFamily="2" charset="2"/>
            </a:endParaRPr>
          </a:p>
          <a:p>
            <a:pPr marL="0" indent="0">
              <a:buNone/>
            </a:pPr>
            <a:endParaRPr lang="en-US" dirty="0">
              <a:sym typeface="Wingdings" panose="05000000000000000000" pitchFamily="2" charset="2"/>
            </a:endParaRPr>
          </a:p>
          <a:p>
            <a:pPr marL="0" indent="0">
              <a:buNone/>
            </a:pPr>
            <a:endParaRPr lang="en-US" dirty="0">
              <a:sym typeface="Wingdings" panose="05000000000000000000" pitchFamily="2" charset="2"/>
            </a:endParaRPr>
          </a:p>
          <a:p>
            <a:pPr marL="0" indent="0">
              <a:buNone/>
            </a:pPr>
            <a:endParaRPr lang="en-IN" dirty="0"/>
          </a:p>
        </p:txBody>
      </p:sp>
      <p:sp>
        <p:nvSpPr>
          <p:cNvPr id="8" name="Slide Number Placeholder 7">
            <a:extLst>
              <a:ext uri="{FF2B5EF4-FFF2-40B4-BE49-F238E27FC236}">
                <a16:creationId xmlns:a16="http://schemas.microsoft.com/office/drawing/2014/main" id="{5072BE25-E4DD-4402-88C0-15C1937D4500}"/>
              </a:ext>
            </a:extLst>
          </p:cNvPr>
          <p:cNvSpPr>
            <a:spLocks noGrp="1"/>
          </p:cNvSpPr>
          <p:nvPr>
            <p:ph type="sldNum" sz="quarter" idx="12"/>
          </p:nvPr>
        </p:nvSpPr>
        <p:spPr/>
        <p:txBody>
          <a:bodyPr/>
          <a:lstStyle/>
          <a:p>
            <a:fld id="{6D4E0843-C071-4A3E-99BA-3D2B79BB5FE5}" type="slidenum">
              <a:rPr lang="en-IN" smtClean="0"/>
              <a:t>2</a:t>
            </a:fld>
            <a:endParaRPr lang="en-IN"/>
          </a:p>
        </p:txBody>
      </p:sp>
      <p:sp>
        <p:nvSpPr>
          <p:cNvPr id="4" name="AutoShape 2" descr="You`re On The Right Track Hand Drawn Illustration With Cute Marshmallow  Stock Vector - Illustration of concept, future: 140672367">
            <a:extLst>
              <a:ext uri="{FF2B5EF4-FFF2-40B4-BE49-F238E27FC236}">
                <a16:creationId xmlns:a16="http://schemas.microsoft.com/office/drawing/2014/main" id="{4633BF7F-4C7D-47ED-86E9-CCC72F1717D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descr="You`re On The Right Track Hand Drawn Illustration With Cute Marshmallow  Stock Vector - Illustration of concept, future: 140672367">
            <a:extLst>
              <a:ext uri="{FF2B5EF4-FFF2-40B4-BE49-F238E27FC236}">
                <a16:creationId xmlns:a16="http://schemas.microsoft.com/office/drawing/2014/main" id="{8A536257-D855-4485-A9BE-1EE5FCD3EC4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AutoShape 6" descr="You`re On The Right Track Hand Drawn Illustration With Cute Marshmallow  Stock Vector - Illustration of concept, future: 140672367">
            <a:extLst>
              <a:ext uri="{FF2B5EF4-FFF2-40B4-BE49-F238E27FC236}">
                <a16:creationId xmlns:a16="http://schemas.microsoft.com/office/drawing/2014/main" id="{165E3161-DCE3-43A0-B781-7669CB7C1933}"/>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42362731-F087-4217-B1E8-F0205BF1CB28}"/>
              </a:ext>
            </a:extLst>
          </p:cNvPr>
          <p:cNvPicPr>
            <a:picLocks noChangeAspect="1"/>
          </p:cNvPicPr>
          <p:nvPr/>
        </p:nvPicPr>
        <p:blipFill>
          <a:blip r:embed="rId2"/>
          <a:stretch>
            <a:fillRect/>
          </a:stretch>
        </p:blipFill>
        <p:spPr>
          <a:xfrm>
            <a:off x="3220686" y="1729711"/>
            <a:ext cx="4886994" cy="3705890"/>
          </a:xfrm>
          <a:prstGeom prst="rect">
            <a:avLst/>
          </a:prstGeom>
        </p:spPr>
      </p:pic>
    </p:spTree>
    <p:extLst>
      <p:ext uri="{BB962C8B-B14F-4D97-AF65-F5344CB8AC3E}">
        <p14:creationId xmlns:p14="http://schemas.microsoft.com/office/powerpoint/2010/main" val="28571201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25AE1-EBAE-40BA-8B61-559C9C1EACF3}"/>
              </a:ext>
            </a:extLst>
          </p:cNvPr>
          <p:cNvSpPr>
            <a:spLocks noGrp="1"/>
          </p:cNvSpPr>
          <p:nvPr>
            <p:ph type="title"/>
          </p:nvPr>
        </p:nvSpPr>
        <p:spPr/>
        <p:txBody>
          <a:bodyPr/>
          <a:lstStyle/>
          <a:p>
            <a:r>
              <a:rPr lang="en-US" dirty="0">
                <a:highlight>
                  <a:srgbClr val="FF00FF"/>
                </a:highlight>
              </a:rPr>
              <a:t>KEY TERMS</a:t>
            </a:r>
            <a:endParaRPr lang="en-IN" dirty="0">
              <a:highlight>
                <a:srgbClr val="FF00FF"/>
              </a:highlight>
            </a:endParaRPr>
          </a:p>
        </p:txBody>
      </p:sp>
      <p:sp>
        <p:nvSpPr>
          <p:cNvPr id="3" name="Content Placeholder 2">
            <a:extLst>
              <a:ext uri="{FF2B5EF4-FFF2-40B4-BE49-F238E27FC236}">
                <a16:creationId xmlns:a16="http://schemas.microsoft.com/office/drawing/2014/main" id="{BDEDA970-732C-4412-BB64-4F7789C0DE8D}"/>
              </a:ext>
            </a:extLst>
          </p:cNvPr>
          <p:cNvSpPr>
            <a:spLocks noGrp="1"/>
          </p:cNvSpPr>
          <p:nvPr>
            <p:ph idx="1"/>
          </p:nvPr>
        </p:nvSpPr>
        <p:spPr/>
        <p:txBody>
          <a:bodyPr/>
          <a:lstStyle/>
          <a:p>
            <a:r>
              <a:rPr lang="en-US" b="1" dirty="0">
                <a:solidFill>
                  <a:srgbClr val="002060"/>
                </a:solidFill>
              </a:rPr>
              <a:t>Synchronization</a:t>
            </a:r>
          </a:p>
          <a:p>
            <a:r>
              <a:rPr lang="en-US" b="1" dirty="0">
                <a:solidFill>
                  <a:srgbClr val="002060"/>
                </a:solidFill>
              </a:rPr>
              <a:t>Threads</a:t>
            </a:r>
          </a:p>
          <a:p>
            <a:r>
              <a:rPr lang="en-US" b="1" dirty="0">
                <a:solidFill>
                  <a:srgbClr val="002060"/>
                </a:solidFill>
              </a:rPr>
              <a:t>Process</a:t>
            </a:r>
          </a:p>
          <a:p>
            <a:r>
              <a:rPr lang="en-US" b="1" dirty="0">
                <a:solidFill>
                  <a:srgbClr val="002060"/>
                </a:solidFill>
              </a:rPr>
              <a:t>Distributed systems</a:t>
            </a:r>
          </a:p>
          <a:p>
            <a:r>
              <a:rPr lang="en-US" b="1" dirty="0">
                <a:solidFill>
                  <a:srgbClr val="002060"/>
                </a:solidFill>
              </a:rPr>
              <a:t>Multiprocessor systems</a:t>
            </a:r>
          </a:p>
          <a:p>
            <a:r>
              <a:rPr lang="en-US" b="1" dirty="0">
                <a:solidFill>
                  <a:srgbClr val="002060"/>
                </a:solidFill>
              </a:rPr>
              <a:t>Database systems</a:t>
            </a:r>
          </a:p>
          <a:p>
            <a:pPr marL="0" indent="0">
              <a:buNone/>
            </a:pPr>
            <a:endParaRPr lang="en-IN" dirty="0"/>
          </a:p>
        </p:txBody>
      </p:sp>
      <p:sp>
        <p:nvSpPr>
          <p:cNvPr id="5" name="Slide Number Placeholder 4">
            <a:extLst>
              <a:ext uri="{FF2B5EF4-FFF2-40B4-BE49-F238E27FC236}">
                <a16:creationId xmlns:a16="http://schemas.microsoft.com/office/drawing/2014/main" id="{D0648123-E3D9-40F5-8C3A-81501FDDFFDC}"/>
              </a:ext>
            </a:extLst>
          </p:cNvPr>
          <p:cNvSpPr>
            <a:spLocks noGrp="1"/>
          </p:cNvSpPr>
          <p:nvPr>
            <p:ph type="sldNum" sz="quarter" idx="12"/>
          </p:nvPr>
        </p:nvSpPr>
        <p:spPr/>
        <p:txBody>
          <a:bodyPr/>
          <a:lstStyle/>
          <a:p>
            <a:fld id="{6D4E0843-C071-4A3E-99BA-3D2B79BB5FE5}" type="slidenum">
              <a:rPr lang="en-IN" smtClean="0"/>
              <a:t>20</a:t>
            </a:fld>
            <a:endParaRPr lang="en-IN"/>
          </a:p>
        </p:txBody>
      </p:sp>
    </p:spTree>
    <p:extLst>
      <p:ext uri="{BB962C8B-B14F-4D97-AF65-F5344CB8AC3E}">
        <p14:creationId xmlns:p14="http://schemas.microsoft.com/office/powerpoint/2010/main" val="330816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6D9B-A076-4399-9401-7B4FF0DEB783}"/>
              </a:ext>
            </a:extLst>
          </p:cNvPr>
          <p:cNvSpPr>
            <a:spLocks noGrp="1"/>
          </p:cNvSpPr>
          <p:nvPr>
            <p:ph type="ctrTitle"/>
          </p:nvPr>
        </p:nvSpPr>
        <p:spPr/>
        <p:txBody>
          <a:bodyPr>
            <a:normAutofit/>
          </a:bodyPr>
          <a:lstStyle/>
          <a:p>
            <a:r>
              <a:rPr lang="en-US" b="1" dirty="0">
                <a:solidFill>
                  <a:srgbClr val="00B050"/>
                </a:solidFill>
              </a:rPr>
              <a:t>20MCA172 ADVANCED OPERATING SYTEMS</a:t>
            </a:r>
            <a:endParaRPr lang="en-IN" b="1" dirty="0">
              <a:solidFill>
                <a:srgbClr val="00B050"/>
              </a:solidFill>
            </a:endParaRPr>
          </a:p>
        </p:txBody>
      </p:sp>
      <p:sp>
        <p:nvSpPr>
          <p:cNvPr id="3" name="Subtitle 2">
            <a:extLst>
              <a:ext uri="{FF2B5EF4-FFF2-40B4-BE49-F238E27FC236}">
                <a16:creationId xmlns:a16="http://schemas.microsoft.com/office/drawing/2014/main" id="{B4DACC0E-70FD-4EC5-91F1-ED8C0355662C}"/>
              </a:ext>
            </a:extLst>
          </p:cNvPr>
          <p:cNvSpPr>
            <a:spLocks noGrp="1"/>
          </p:cNvSpPr>
          <p:nvPr>
            <p:ph type="subTitle" idx="1"/>
          </p:nvPr>
        </p:nvSpPr>
        <p:spPr/>
        <p:txBody>
          <a:bodyPr/>
          <a:lstStyle/>
          <a:p>
            <a:r>
              <a:rPr lang="en-US" dirty="0"/>
              <a:t>Prerequisite: Basic concept of desktop computer operating system</a:t>
            </a:r>
            <a:endParaRPr lang="en-IN" dirty="0"/>
          </a:p>
        </p:txBody>
      </p:sp>
      <p:sp>
        <p:nvSpPr>
          <p:cNvPr id="5" name="Slide Number Placeholder 4">
            <a:extLst>
              <a:ext uri="{FF2B5EF4-FFF2-40B4-BE49-F238E27FC236}">
                <a16:creationId xmlns:a16="http://schemas.microsoft.com/office/drawing/2014/main" id="{E3122E80-10A4-4999-9988-A2F5E540CB18}"/>
              </a:ext>
            </a:extLst>
          </p:cNvPr>
          <p:cNvSpPr>
            <a:spLocks noGrp="1"/>
          </p:cNvSpPr>
          <p:nvPr>
            <p:ph type="sldNum" sz="quarter" idx="12"/>
          </p:nvPr>
        </p:nvSpPr>
        <p:spPr/>
        <p:txBody>
          <a:bodyPr/>
          <a:lstStyle/>
          <a:p>
            <a:fld id="{6D4E0843-C071-4A3E-99BA-3D2B79BB5FE5}" type="slidenum">
              <a:rPr lang="en-IN" smtClean="0"/>
              <a:t>3</a:t>
            </a:fld>
            <a:endParaRPr lang="en-IN"/>
          </a:p>
        </p:txBody>
      </p:sp>
    </p:spTree>
    <p:extLst>
      <p:ext uri="{BB962C8B-B14F-4D97-AF65-F5344CB8AC3E}">
        <p14:creationId xmlns:p14="http://schemas.microsoft.com/office/powerpoint/2010/main" val="9330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3C1031B-DDE0-4953-BCFD-BEEC57CC981F}"/>
              </a:ext>
            </a:extLst>
          </p:cNvPr>
          <p:cNvSpPr txBox="1"/>
          <p:nvPr/>
        </p:nvSpPr>
        <p:spPr>
          <a:xfrm>
            <a:off x="274320" y="3105835"/>
            <a:ext cx="12334240" cy="1754326"/>
          </a:xfrm>
          <a:prstGeom prst="rect">
            <a:avLst/>
          </a:prstGeom>
          <a:noFill/>
        </p:spPr>
        <p:txBody>
          <a:bodyPr wrap="square">
            <a:spAutoFit/>
          </a:bodyPr>
          <a:lstStyle/>
          <a:p>
            <a:r>
              <a:rPr lang="en-US" sz="3600" b="0" i="0" dirty="0">
                <a:solidFill>
                  <a:srgbClr val="FF0000"/>
                </a:solidFill>
                <a:effectLst/>
                <a:latin typeface="Arial Black" panose="020B0A04020102020204" pitchFamily="34" charset="0"/>
              </a:rPr>
              <a:t>The purpose of an operating system is to make a system operate - basically to make the computer "work"</a:t>
            </a:r>
            <a:endParaRPr lang="en-IN" sz="3600" dirty="0">
              <a:solidFill>
                <a:srgbClr val="FF0000"/>
              </a:solidFill>
              <a:latin typeface="Arial Black" panose="020B0A04020102020204" pitchFamily="34" charset="0"/>
            </a:endParaRPr>
          </a:p>
        </p:txBody>
      </p:sp>
      <p:sp>
        <p:nvSpPr>
          <p:cNvPr id="3" name="Slide Number Placeholder 2">
            <a:extLst>
              <a:ext uri="{FF2B5EF4-FFF2-40B4-BE49-F238E27FC236}">
                <a16:creationId xmlns:a16="http://schemas.microsoft.com/office/drawing/2014/main" id="{6D4EFD69-9505-4371-B2EA-6F522E3F0A7E}"/>
              </a:ext>
            </a:extLst>
          </p:cNvPr>
          <p:cNvSpPr>
            <a:spLocks noGrp="1"/>
          </p:cNvSpPr>
          <p:nvPr>
            <p:ph type="sldNum" sz="quarter" idx="12"/>
          </p:nvPr>
        </p:nvSpPr>
        <p:spPr/>
        <p:txBody>
          <a:bodyPr/>
          <a:lstStyle/>
          <a:p>
            <a:fld id="{6D4E0843-C071-4A3E-99BA-3D2B79BB5FE5}" type="slidenum">
              <a:rPr lang="en-IN" smtClean="0"/>
              <a:t>4</a:t>
            </a:fld>
            <a:endParaRPr lang="en-IN"/>
          </a:p>
        </p:txBody>
      </p:sp>
    </p:spTree>
    <p:extLst>
      <p:ext uri="{BB962C8B-B14F-4D97-AF65-F5344CB8AC3E}">
        <p14:creationId xmlns:p14="http://schemas.microsoft.com/office/powerpoint/2010/main" val="1266617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2B045B20-F3D1-4C97-94CC-C829CF239147}"/>
              </a:ext>
            </a:extLst>
          </p:cNvPr>
          <p:cNvSpPr>
            <a:spLocks noGrp="1"/>
          </p:cNvSpPr>
          <p:nvPr>
            <p:ph type="sldNum" sz="quarter" idx="12"/>
          </p:nvPr>
        </p:nvSpPr>
        <p:spPr/>
        <p:txBody>
          <a:bodyPr/>
          <a:lstStyle/>
          <a:p>
            <a:fld id="{6D4E0843-C071-4A3E-99BA-3D2B79BB5FE5}" type="slidenum">
              <a:rPr lang="en-IN" smtClean="0"/>
              <a:t>5</a:t>
            </a:fld>
            <a:endParaRPr lang="en-IN"/>
          </a:p>
        </p:txBody>
      </p:sp>
      <p:sp>
        <p:nvSpPr>
          <p:cNvPr id="2" name="Title 1">
            <a:extLst>
              <a:ext uri="{FF2B5EF4-FFF2-40B4-BE49-F238E27FC236}">
                <a16:creationId xmlns:a16="http://schemas.microsoft.com/office/drawing/2014/main" id="{B0E06D54-CBA4-48B2-A5D3-1D2ADEB57BDD}"/>
              </a:ext>
            </a:extLst>
          </p:cNvPr>
          <p:cNvSpPr>
            <a:spLocks noGrp="1"/>
          </p:cNvSpPr>
          <p:nvPr>
            <p:ph type="title" idx="4294967295"/>
          </p:nvPr>
        </p:nvSpPr>
        <p:spPr>
          <a:xfrm>
            <a:off x="0" y="973138"/>
            <a:ext cx="8761413" cy="708025"/>
          </a:xfrm>
        </p:spPr>
        <p:txBody>
          <a:bodyPr>
            <a:normAutofit fontScale="90000"/>
          </a:bodyPr>
          <a:lstStyle/>
          <a:p>
            <a:r>
              <a:rPr lang="en-US" b="1" dirty="0">
                <a:solidFill>
                  <a:srgbClr val="0070C0"/>
                </a:solidFill>
              </a:rPr>
              <a:t>The working is not visible so why do we need to study OS ??</a:t>
            </a:r>
            <a:endParaRPr lang="en-IN" b="1" dirty="0">
              <a:solidFill>
                <a:srgbClr val="0070C0"/>
              </a:solidFill>
            </a:endParaRPr>
          </a:p>
        </p:txBody>
      </p:sp>
    </p:spTree>
    <p:extLst>
      <p:ext uri="{BB962C8B-B14F-4D97-AF65-F5344CB8AC3E}">
        <p14:creationId xmlns:p14="http://schemas.microsoft.com/office/powerpoint/2010/main" val="1704988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684853-5CA0-418E-B79C-5DA1E0ED47F7}"/>
              </a:ext>
            </a:extLst>
          </p:cNvPr>
          <p:cNvSpPr txBox="1"/>
          <p:nvPr/>
        </p:nvSpPr>
        <p:spPr>
          <a:xfrm>
            <a:off x="833120" y="995680"/>
            <a:ext cx="7813040" cy="769441"/>
          </a:xfrm>
          <a:prstGeom prst="rect">
            <a:avLst/>
          </a:prstGeom>
          <a:noFill/>
        </p:spPr>
        <p:txBody>
          <a:bodyPr wrap="square" rtlCol="0">
            <a:spAutoFit/>
          </a:bodyPr>
          <a:lstStyle/>
          <a:p>
            <a:r>
              <a:rPr lang="en-US" sz="4400" dirty="0"/>
              <a:t>SOFTWARE CLASSIFICATION</a:t>
            </a:r>
            <a:endParaRPr lang="en-IN" sz="4400" dirty="0"/>
          </a:p>
        </p:txBody>
      </p:sp>
      <p:sp>
        <p:nvSpPr>
          <p:cNvPr id="5" name="Slide Number Placeholder 4">
            <a:extLst>
              <a:ext uri="{FF2B5EF4-FFF2-40B4-BE49-F238E27FC236}">
                <a16:creationId xmlns:a16="http://schemas.microsoft.com/office/drawing/2014/main" id="{2DA42C33-7C13-463A-91D3-E6F536B3ABE8}"/>
              </a:ext>
            </a:extLst>
          </p:cNvPr>
          <p:cNvSpPr>
            <a:spLocks noGrp="1"/>
          </p:cNvSpPr>
          <p:nvPr>
            <p:ph type="sldNum" sz="quarter" idx="12"/>
          </p:nvPr>
        </p:nvSpPr>
        <p:spPr/>
        <p:txBody>
          <a:bodyPr/>
          <a:lstStyle/>
          <a:p>
            <a:fld id="{6D4E0843-C071-4A3E-99BA-3D2B79BB5FE5}" type="slidenum">
              <a:rPr lang="en-IN" smtClean="0"/>
              <a:t>6</a:t>
            </a:fld>
            <a:endParaRPr lang="en-IN"/>
          </a:p>
        </p:txBody>
      </p:sp>
    </p:spTree>
    <p:extLst>
      <p:ext uri="{BB962C8B-B14F-4D97-AF65-F5344CB8AC3E}">
        <p14:creationId xmlns:p14="http://schemas.microsoft.com/office/powerpoint/2010/main" val="2876327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2EC0-1B1A-4992-9212-28F47D097CB0}"/>
              </a:ext>
            </a:extLst>
          </p:cNvPr>
          <p:cNvSpPr>
            <a:spLocks noGrp="1"/>
          </p:cNvSpPr>
          <p:nvPr>
            <p:ph type="title"/>
          </p:nvPr>
        </p:nvSpPr>
        <p:spPr/>
        <p:txBody>
          <a:bodyPr/>
          <a:lstStyle/>
          <a:p>
            <a:r>
              <a:rPr lang="en-US" dirty="0"/>
              <a:t>OS</a:t>
            </a:r>
            <a:endParaRPr lang="en-IN" dirty="0"/>
          </a:p>
        </p:txBody>
      </p:sp>
      <p:sp>
        <p:nvSpPr>
          <p:cNvPr id="3" name="Content Placeholder 2">
            <a:extLst>
              <a:ext uri="{FF2B5EF4-FFF2-40B4-BE49-F238E27FC236}">
                <a16:creationId xmlns:a16="http://schemas.microsoft.com/office/drawing/2014/main" id="{AD262B31-7339-484F-954B-1A7F7A597DE0}"/>
              </a:ext>
            </a:extLst>
          </p:cNvPr>
          <p:cNvSpPr>
            <a:spLocks noGrp="1"/>
          </p:cNvSpPr>
          <p:nvPr>
            <p:ph idx="1"/>
          </p:nvPr>
        </p:nvSpPr>
        <p:spPr/>
        <p:txBody>
          <a:bodyPr/>
          <a:lstStyle/>
          <a:p>
            <a:pPr marL="0" indent="0">
              <a:buNone/>
            </a:pPr>
            <a:r>
              <a:rPr lang="en-US" b="0" i="0" dirty="0">
                <a:solidFill>
                  <a:srgbClr val="000000"/>
                </a:solidFill>
                <a:effectLst/>
                <a:latin typeface="Comic Sans MS" panose="030F0702030302020204" pitchFamily="66" charset="0"/>
              </a:rPr>
              <a:t>An operating system, or "OS," is </a:t>
            </a:r>
            <a:r>
              <a:rPr lang="en-US" b="0" i="0" dirty="0">
                <a:effectLst/>
                <a:latin typeface="Comic Sans MS" panose="030F0702030302020204" pitchFamily="66" charset="0"/>
                <a:hlinkClick r:id="rId2"/>
              </a:rPr>
              <a:t>software</a:t>
            </a:r>
            <a:r>
              <a:rPr lang="en-US" b="0" i="0" dirty="0">
                <a:solidFill>
                  <a:srgbClr val="000000"/>
                </a:solidFill>
                <a:effectLst/>
                <a:latin typeface="Comic Sans MS" panose="030F0702030302020204" pitchFamily="66" charset="0"/>
              </a:rPr>
              <a:t> that communicates with the </a:t>
            </a:r>
            <a:r>
              <a:rPr lang="en-US" b="0" i="0" dirty="0">
                <a:effectLst/>
                <a:latin typeface="Comic Sans MS" panose="030F0702030302020204" pitchFamily="66" charset="0"/>
                <a:hlinkClick r:id="rId3"/>
              </a:rPr>
              <a:t>hardware</a:t>
            </a:r>
            <a:r>
              <a:rPr lang="en-US" b="0" i="0" dirty="0">
                <a:solidFill>
                  <a:srgbClr val="000000"/>
                </a:solidFill>
                <a:effectLst/>
                <a:latin typeface="Comic Sans MS" panose="030F0702030302020204" pitchFamily="66" charset="0"/>
              </a:rPr>
              <a:t> and allows other </a:t>
            </a:r>
            <a:r>
              <a:rPr lang="en-US" b="0" i="0" dirty="0">
                <a:effectLst/>
                <a:latin typeface="Comic Sans MS" panose="030F0702030302020204" pitchFamily="66" charset="0"/>
                <a:hlinkClick r:id="rId4"/>
              </a:rPr>
              <a:t>programs</a:t>
            </a:r>
            <a:r>
              <a:rPr lang="en-US" b="0" i="0" dirty="0">
                <a:solidFill>
                  <a:srgbClr val="000000"/>
                </a:solidFill>
                <a:effectLst/>
                <a:latin typeface="Comic Sans MS" panose="030F0702030302020204" pitchFamily="66" charset="0"/>
              </a:rPr>
              <a:t> to run. </a:t>
            </a:r>
          </a:p>
          <a:p>
            <a:pPr marL="0" indent="0">
              <a:buNone/>
            </a:pPr>
            <a:r>
              <a:rPr lang="en-US" b="0" i="0" dirty="0">
                <a:solidFill>
                  <a:srgbClr val="000000"/>
                </a:solidFill>
                <a:effectLst/>
                <a:latin typeface="Comic Sans MS" panose="030F0702030302020204" pitchFamily="66" charset="0"/>
              </a:rPr>
              <a:t>Every desktop computer, tablet, and smartphone includes an operating system that provides basic functionality for the device.</a:t>
            </a:r>
            <a:endParaRPr lang="en-IN" dirty="0">
              <a:latin typeface="Comic Sans MS" panose="030F0702030302020204" pitchFamily="66" charset="0"/>
            </a:endParaRPr>
          </a:p>
        </p:txBody>
      </p:sp>
      <p:sp>
        <p:nvSpPr>
          <p:cNvPr id="5" name="Slide Number Placeholder 4">
            <a:extLst>
              <a:ext uri="{FF2B5EF4-FFF2-40B4-BE49-F238E27FC236}">
                <a16:creationId xmlns:a16="http://schemas.microsoft.com/office/drawing/2014/main" id="{013C1A10-B79E-4709-ABA4-D8C7915FCE64}"/>
              </a:ext>
            </a:extLst>
          </p:cNvPr>
          <p:cNvSpPr>
            <a:spLocks noGrp="1"/>
          </p:cNvSpPr>
          <p:nvPr>
            <p:ph type="sldNum" sz="quarter" idx="12"/>
          </p:nvPr>
        </p:nvSpPr>
        <p:spPr/>
        <p:txBody>
          <a:bodyPr/>
          <a:lstStyle/>
          <a:p>
            <a:fld id="{6D4E0843-C071-4A3E-99BA-3D2B79BB5FE5}" type="slidenum">
              <a:rPr lang="en-IN" smtClean="0"/>
              <a:t>7</a:t>
            </a:fld>
            <a:endParaRPr lang="en-IN"/>
          </a:p>
        </p:txBody>
      </p:sp>
    </p:spTree>
    <p:extLst>
      <p:ext uri="{BB962C8B-B14F-4D97-AF65-F5344CB8AC3E}">
        <p14:creationId xmlns:p14="http://schemas.microsoft.com/office/powerpoint/2010/main" val="49298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F5164FF-6D9B-4491-BF7C-67B586ADAC18}"/>
              </a:ext>
            </a:extLst>
          </p:cNvPr>
          <p:cNvSpPr txBox="1"/>
          <p:nvPr/>
        </p:nvSpPr>
        <p:spPr>
          <a:xfrm>
            <a:off x="1209040" y="2967335"/>
            <a:ext cx="10342880" cy="646331"/>
          </a:xfrm>
          <a:prstGeom prst="rect">
            <a:avLst/>
          </a:prstGeom>
          <a:noFill/>
        </p:spPr>
        <p:txBody>
          <a:bodyPr wrap="square">
            <a:spAutoFit/>
          </a:bodyPr>
          <a:lstStyle/>
          <a:p>
            <a:r>
              <a:rPr lang="en-US" b="0" i="0" dirty="0">
                <a:solidFill>
                  <a:srgbClr val="202122"/>
                </a:solidFill>
                <a:effectLst/>
                <a:latin typeface="Arial" panose="020B0604020202020204" pitchFamily="34" charset="0"/>
              </a:rPr>
              <a:t>The first operating system used for real work was </a:t>
            </a:r>
            <a:r>
              <a:rPr lang="en-US" b="0" i="0" u="none" strike="noStrike" dirty="0">
                <a:solidFill>
                  <a:srgbClr val="0645AD"/>
                </a:solidFill>
                <a:effectLst/>
                <a:latin typeface="Arial" panose="020B0604020202020204" pitchFamily="34" charset="0"/>
                <a:hlinkClick r:id="rId2" tooltip="GM-NAA I/O"/>
              </a:rPr>
              <a:t>GM-NAA I/O</a:t>
            </a:r>
            <a:r>
              <a:rPr lang="en-US" b="0" i="0" dirty="0">
                <a:solidFill>
                  <a:srgbClr val="202122"/>
                </a:solidFill>
                <a:effectLst/>
                <a:latin typeface="Arial" panose="020B0604020202020204" pitchFamily="34" charset="0"/>
              </a:rPr>
              <a:t>, produced in 1956 by </a:t>
            </a:r>
            <a:r>
              <a:rPr lang="en-US" b="0" i="0" u="none" strike="noStrike" dirty="0">
                <a:solidFill>
                  <a:srgbClr val="0645AD"/>
                </a:solidFill>
                <a:effectLst/>
                <a:latin typeface="Arial" panose="020B0604020202020204" pitchFamily="34" charset="0"/>
                <a:hlinkClick r:id="rId3" tooltip="General Motors"/>
              </a:rPr>
              <a:t>General Motors</a:t>
            </a:r>
            <a:r>
              <a:rPr lang="en-US" b="0" i="0" dirty="0">
                <a:solidFill>
                  <a:srgbClr val="202122"/>
                </a:solidFill>
                <a:effectLst/>
                <a:latin typeface="Arial" panose="020B0604020202020204" pitchFamily="34" charset="0"/>
              </a:rPr>
              <a:t>' Research division</a:t>
            </a:r>
            <a:r>
              <a:rPr lang="en-US" b="0" i="0" u="none" strike="noStrike" baseline="30000" dirty="0">
                <a:solidFill>
                  <a:srgbClr val="0645AD"/>
                </a:solidFill>
                <a:effectLst/>
                <a:latin typeface="Arial" panose="020B0604020202020204" pitchFamily="34" charset="0"/>
                <a:hlinkClick r:id="rId4"/>
              </a:rPr>
              <a:t>[4]</a:t>
            </a:r>
            <a:r>
              <a:rPr lang="en-US" b="0" i="0" dirty="0">
                <a:solidFill>
                  <a:srgbClr val="202122"/>
                </a:solidFill>
                <a:effectLst/>
                <a:latin typeface="Arial" panose="020B0604020202020204" pitchFamily="34" charset="0"/>
              </a:rPr>
              <a:t> for its </a:t>
            </a:r>
            <a:r>
              <a:rPr lang="en-US" b="0" i="0" u="none" strike="noStrike" dirty="0">
                <a:solidFill>
                  <a:srgbClr val="0645AD"/>
                </a:solidFill>
                <a:effectLst/>
                <a:latin typeface="Arial" panose="020B0604020202020204" pitchFamily="34" charset="0"/>
                <a:hlinkClick r:id="rId5" tooltip="IBM 704"/>
              </a:rPr>
              <a:t>IBM 704</a:t>
            </a:r>
            <a:r>
              <a:rPr lang="en-US" b="0" i="0" dirty="0">
                <a:solidFill>
                  <a:srgbClr val="202122"/>
                </a:solidFill>
                <a:effectLst/>
                <a:latin typeface="Arial" panose="020B0604020202020204" pitchFamily="34" charset="0"/>
              </a:rPr>
              <a:t>.</a:t>
            </a:r>
            <a:endParaRPr lang="en-IN" dirty="0"/>
          </a:p>
        </p:txBody>
      </p:sp>
      <p:sp>
        <p:nvSpPr>
          <p:cNvPr id="3" name="Slide Number Placeholder 2">
            <a:extLst>
              <a:ext uri="{FF2B5EF4-FFF2-40B4-BE49-F238E27FC236}">
                <a16:creationId xmlns:a16="http://schemas.microsoft.com/office/drawing/2014/main" id="{99220E1D-E87E-43C7-B9D9-579A908810B5}"/>
              </a:ext>
            </a:extLst>
          </p:cNvPr>
          <p:cNvSpPr>
            <a:spLocks noGrp="1"/>
          </p:cNvSpPr>
          <p:nvPr>
            <p:ph type="sldNum" sz="quarter" idx="12"/>
          </p:nvPr>
        </p:nvSpPr>
        <p:spPr/>
        <p:txBody>
          <a:bodyPr/>
          <a:lstStyle/>
          <a:p>
            <a:fld id="{6D4E0843-C071-4A3E-99BA-3D2B79BB5FE5}" type="slidenum">
              <a:rPr lang="en-IN" smtClean="0"/>
              <a:t>8</a:t>
            </a:fld>
            <a:endParaRPr lang="en-IN"/>
          </a:p>
        </p:txBody>
      </p:sp>
    </p:spTree>
    <p:extLst>
      <p:ext uri="{BB962C8B-B14F-4D97-AF65-F5344CB8AC3E}">
        <p14:creationId xmlns:p14="http://schemas.microsoft.com/office/powerpoint/2010/main" val="31094368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D98FF31-C287-4F05-A5BD-8ABCF25B32B9}"/>
              </a:ext>
            </a:extLst>
          </p:cNvPr>
          <p:cNvSpPr>
            <a:spLocks noGrp="1"/>
          </p:cNvSpPr>
          <p:nvPr>
            <p:ph type="sldNum" sz="quarter" idx="12"/>
          </p:nvPr>
        </p:nvSpPr>
        <p:spPr/>
        <p:txBody>
          <a:bodyPr/>
          <a:lstStyle/>
          <a:p>
            <a:fld id="{6D4E0843-C071-4A3E-99BA-3D2B79BB5FE5}" type="slidenum">
              <a:rPr lang="en-IN" smtClean="0"/>
              <a:t>9</a:t>
            </a:fld>
            <a:endParaRPr lang="en-IN"/>
          </a:p>
        </p:txBody>
      </p:sp>
      <p:sp>
        <p:nvSpPr>
          <p:cNvPr id="2" name="Title 1">
            <a:extLst>
              <a:ext uri="{FF2B5EF4-FFF2-40B4-BE49-F238E27FC236}">
                <a16:creationId xmlns:a16="http://schemas.microsoft.com/office/drawing/2014/main" id="{0438E4B6-D082-4936-85B0-64FEBD781291}"/>
              </a:ext>
            </a:extLst>
          </p:cNvPr>
          <p:cNvSpPr>
            <a:spLocks noGrp="1"/>
          </p:cNvSpPr>
          <p:nvPr>
            <p:ph type="title" idx="4294967295"/>
          </p:nvPr>
        </p:nvSpPr>
        <p:spPr>
          <a:xfrm>
            <a:off x="0" y="365125"/>
            <a:ext cx="10515600" cy="1325563"/>
          </a:xfrm>
        </p:spPr>
        <p:txBody>
          <a:bodyPr/>
          <a:lstStyle/>
          <a:p>
            <a:r>
              <a:rPr lang="en-US" dirty="0"/>
              <a:t>OPERATING SYSTEMS</a:t>
            </a:r>
            <a:endParaRPr lang="en-IN" dirty="0"/>
          </a:p>
        </p:txBody>
      </p:sp>
      <p:sp>
        <p:nvSpPr>
          <p:cNvPr id="8" name="AutoShape 2" descr="Operating Systems — What every application programmer must know | by Vijay  Bala | Medium">
            <a:extLst>
              <a:ext uri="{FF2B5EF4-FFF2-40B4-BE49-F238E27FC236}">
                <a16:creationId xmlns:a16="http://schemas.microsoft.com/office/drawing/2014/main" id="{425F9A51-6832-478B-8558-664C9FBBAD5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222" name="Picture 6" descr="Learn Operating Systems - Best Operating Systems Tutorials | Hackr.io">
            <a:extLst>
              <a:ext uri="{FF2B5EF4-FFF2-40B4-BE49-F238E27FC236}">
                <a16:creationId xmlns:a16="http://schemas.microsoft.com/office/drawing/2014/main" id="{6A5C3195-8D1E-42FA-805C-1E4259983B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24438" y="2357438"/>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21993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2818</TotalTime>
  <Words>411</Words>
  <Application>Microsoft Office PowerPoint</Application>
  <PresentationFormat>Widescreen</PresentationFormat>
  <Paragraphs>76</Paragraphs>
  <Slides>20</Slides>
  <Notes>1</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PowerPoint Presentation</vt:lpstr>
      <vt:lpstr>Programming-data structures-OS</vt:lpstr>
      <vt:lpstr>20MCA172 ADVANCED OPERATING SYTEMS</vt:lpstr>
      <vt:lpstr>PowerPoint Presentation</vt:lpstr>
      <vt:lpstr>The working is not visible so why do we need to study OS ??</vt:lpstr>
      <vt:lpstr>PowerPoint Presentation</vt:lpstr>
      <vt:lpstr>OS</vt:lpstr>
      <vt:lpstr>PowerPoint Presentation</vt:lpstr>
      <vt:lpstr>OPERATING SYSTEMS</vt:lpstr>
      <vt:lpstr>FEW POINTS ABOUT BIOS</vt:lpstr>
      <vt:lpstr>How OS is loaded into memory  using  only HARD DISK?</vt:lpstr>
      <vt:lpstr>POST</vt:lpstr>
      <vt:lpstr>PowerPoint Presentation</vt:lpstr>
      <vt:lpstr>INTRODUCTION TO SSD-Solid state drive - from 20MB to 100 TB </vt:lpstr>
      <vt:lpstr>SSD – Introduced in 1991</vt:lpstr>
      <vt:lpstr>HARD DISK PARTITIONING SCHEME (Analogy:Distributing  wealth)</vt:lpstr>
      <vt:lpstr>PowerPoint Presentation</vt:lpstr>
      <vt:lpstr>PowerPoint Presentation</vt:lpstr>
      <vt:lpstr>PowerPoint Presentation</vt:lpstr>
      <vt:lpstr>KEY TERMS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20MCA172 ADVANCED OPERATING SYTEMS</dc:title>
  <dc:creator>RAMYA MANMADHAN</dc:creator>
  <cp:lastModifiedBy>Unknown User</cp:lastModifiedBy>
  <cp:revision>49</cp:revision>
  <dcterms:created xsi:type="dcterms:W3CDTF">2021-04-26T16:18:43Z</dcterms:created>
  <dcterms:modified xsi:type="dcterms:W3CDTF">2021-06-22T15:43:38Z</dcterms:modified>
</cp:coreProperties>
</file>

<file path=docProps/thumbnail.jpeg>
</file>